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19" r:id="rId3"/>
    <p:sldId id="1111" r:id="rId4"/>
    <p:sldId id="1112" r:id="rId5"/>
    <p:sldId id="1099" r:id="rId6"/>
    <p:sldId id="1017" r:id="rId7"/>
    <p:sldId id="538" r:id="rId8"/>
    <p:sldId id="539" r:id="rId9"/>
    <p:sldId id="265" r:id="rId10"/>
    <p:sldId id="1102" r:id="rId11"/>
    <p:sldId id="592" r:id="rId12"/>
    <p:sldId id="1101" r:id="rId13"/>
    <p:sldId id="102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ksana Tarasova" initials="OT" lastIdx="2" clrIdx="0">
    <p:extLst>
      <p:ext uri="{19B8F6BF-5375-455C-9EA6-DF929625EA0E}">
        <p15:presenceInfo xmlns:p15="http://schemas.microsoft.com/office/powerpoint/2012/main" userId="Oksana Taras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C9B74D-28B6-0741-BB67-842118E3470A}" type="datetimeFigureOut">
              <a:rPr lang="en-US" smtClean="0"/>
              <a:t>5/10/2021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28ADA3-4A58-8342-91D1-C8BBFB224056}" type="slidenum">
              <a:rPr lang="en-US" smtClean="0"/>
              <a:t>‹#›</a:t>
            </a:fld>
            <a:endParaRPr lang="en-US"/>
          </a:p>
        </p:txBody>
      </p:sp>
    </p:spTree>
    <p:extLst>
      <p:ext uri="{BB962C8B-B14F-4D97-AF65-F5344CB8AC3E}">
        <p14:creationId xmlns:p14="http://schemas.microsoft.com/office/powerpoint/2010/main" val="28221398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statement on the low cost sensors to be delivered by December 2020</a:t>
            </a:r>
          </a:p>
        </p:txBody>
      </p:sp>
      <p:sp>
        <p:nvSpPr>
          <p:cNvPr id="4" name="Slide Number Placeholder 3"/>
          <p:cNvSpPr>
            <a:spLocks noGrp="1"/>
          </p:cNvSpPr>
          <p:nvPr>
            <p:ph type="sldNum" sz="quarter" idx="5"/>
          </p:nvPr>
        </p:nvSpPr>
        <p:spPr/>
        <p:txBody>
          <a:bodyPr/>
          <a:lstStyle/>
          <a:p>
            <a:fld id="{7928ADA3-4A58-8342-91D1-C8BBFB224056}" type="slidenum">
              <a:rPr lang="en-US" smtClean="0"/>
              <a:t>3</a:t>
            </a:fld>
            <a:endParaRPr lang="en-US"/>
          </a:p>
        </p:txBody>
      </p:sp>
    </p:spTree>
    <p:extLst>
      <p:ext uri="{BB962C8B-B14F-4D97-AF65-F5344CB8AC3E}">
        <p14:creationId xmlns:p14="http://schemas.microsoft.com/office/powerpoint/2010/main" val="3425945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statement on the low cost sensors to be delivered by December 2020</a:t>
            </a:r>
          </a:p>
        </p:txBody>
      </p:sp>
      <p:sp>
        <p:nvSpPr>
          <p:cNvPr id="4" name="Slide Number Placeholder 3"/>
          <p:cNvSpPr>
            <a:spLocks noGrp="1"/>
          </p:cNvSpPr>
          <p:nvPr>
            <p:ph type="sldNum" sz="quarter" idx="5"/>
          </p:nvPr>
        </p:nvSpPr>
        <p:spPr/>
        <p:txBody>
          <a:bodyPr/>
          <a:lstStyle/>
          <a:p>
            <a:fld id="{7928ADA3-4A58-8342-91D1-C8BBFB224056}" type="slidenum">
              <a:rPr lang="en-US" smtClean="0"/>
              <a:t>5</a:t>
            </a:fld>
            <a:endParaRPr lang="en-US"/>
          </a:p>
        </p:txBody>
      </p:sp>
    </p:spTree>
    <p:extLst>
      <p:ext uri="{BB962C8B-B14F-4D97-AF65-F5344CB8AC3E}">
        <p14:creationId xmlns:p14="http://schemas.microsoft.com/office/powerpoint/2010/main" val="4022322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Does not just replace the three existing data policies, but embraces the entire Earth system within a single data policy.</a:t>
            </a:r>
          </a:p>
          <a:p>
            <a:r>
              <a:rPr lang="en-GB" dirty="0"/>
              <a:t>The scope of the Earth system data covered by the policy is defined in Annexes 1 &amp; 4. </a:t>
            </a:r>
          </a:p>
          <a:p>
            <a:r>
              <a:rPr lang="en-GB" dirty="0"/>
              <a:t>Further, Annexes 2 &amp;3 provide guidance to help WMO Members maximize the benefit obtained from the free and unrestricted exchange of Earth system data; and, in the spirit of the Geneva Declaration, optimise the value of data exchange across the public, private and research sectors.</a:t>
            </a:r>
          </a:p>
          <a:p>
            <a:endParaRPr lang="en-AU" dirty="0"/>
          </a:p>
          <a:p>
            <a:r>
              <a:rPr lang="en-AU" dirty="0"/>
              <a:t>The policy and practice structure of Res 40 have provided a robust basis for the new policy, unlike Res 25 and 60 which are non-binding in nature.</a:t>
            </a:r>
          </a:p>
          <a:p>
            <a:endParaRPr lang="en-AU" dirty="0"/>
          </a:p>
          <a:p>
            <a:r>
              <a:rPr lang="en-GB" dirty="0"/>
              <a:t>The policy includes a clarified and literal interpretation of Free and unrestricted, which means available for any use, re-use and sharing without charge and with no conditions on use.</a:t>
            </a:r>
          </a:p>
          <a:p>
            <a:endParaRPr lang="en-AU" dirty="0"/>
          </a:p>
          <a:p>
            <a:r>
              <a:rPr lang="en-AU" dirty="0"/>
              <a:t>And in the spirit of both improving clarity and removing ambiguity, ‘essential’ has been replaced by ‘core’ and ‘additional’ by ‘recommended’ – this is more aligned and consistent with the meaning of ‘shall’ and ‘should’ in common WMO usage. In the time since Res 40, ‘essential’ has taken on a difference nuance with GCOS/GOOS use of the word in their ECV/EOV’s. Hence, it was felt we need to be more explicit in Res 42.</a:t>
            </a:r>
          </a:p>
          <a:p>
            <a:endParaRPr lang="en-AU" dirty="0"/>
          </a:p>
          <a:p>
            <a:r>
              <a:rPr lang="en-AU" dirty="0"/>
              <a:t>The policy also makes it clear that ‘data’ has a very inclusive meaning – observations, analyses, predictions, derived information, data sets, modelling products – and that all are exchanged as prescribed in Annex 1.</a:t>
            </a:r>
          </a:p>
          <a:p>
            <a:endParaRPr lang="en-AU" dirty="0"/>
          </a:p>
          <a:p>
            <a:r>
              <a:rPr lang="en-GB" dirty="0"/>
              <a:t>Implementation and compliance monitoring are important features of Res 42, and make use of the tried and true WMO mechanism of Congress-approved technical regulations to ensure the expectations on Members are clearly codified.  </a:t>
            </a:r>
          </a:p>
          <a:p>
            <a:r>
              <a:rPr lang="en-GB" dirty="0"/>
              <a:t>Timely data exchange is of course key to timely NWP outputs; but it’s about more than timeliness - unless the observations are exchanged, they won’t do anyone much good. </a:t>
            </a:r>
          </a:p>
          <a:p>
            <a:endParaRPr lang="en-GB" dirty="0"/>
          </a:p>
          <a:p>
            <a:r>
              <a:rPr lang="en-GB" dirty="0"/>
              <a:t>Compliance monitoring is a key implementation tool, which was sorely missing in the prior policies. Compliance monitoring ensures visibility of exchanged data, in all its wide embrace, and will help in raising awareness and directing assistance where there are gaps. </a:t>
            </a:r>
          </a:p>
          <a:p>
            <a:endParaRPr lang="en-AU" dirty="0"/>
          </a:p>
          <a:p>
            <a:r>
              <a:rPr lang="en-GB" dirty="0"/>
              <a:t>WMO data policy must be evolving and flexible in its practice, encompassing more and new data (e.g., new platforms, changing user needs, requirements for impact data, to capitalise on developments  in NWP etc ), as needed to support and grow the WMO mission and vision, and to support Members in their missions at a national level. </a:t>
            </a:r>
          </a:p>
        </p:txBody>
      </p:sp>
      <p:sp>
        <p:nvSpPr>
          <p:cNvPr id="4" name="Slide Number Placeholder 3"/>
          <p:cNvSpPr>
            <a:spLocks noGrp="1"/>
          </p:cNvSpPr>
          <p:nvPr>
            <p:ph type="sldNum" sz="quarter" idx="5"/>
          </p:nvPr>
        </p:nvSpPr>
        <p:spPr/>
        <p:txBody>
          <a:bodyPr/>
          <a:lstStyle/>
          <a:p>
            <a:fld id="{0C12C25B-7676-4772-9EA7-58E666DB7294}" type="slidenum">
              <a:rPr lang="en-GB" smtClean="0"/>
              <a:t>6</a:t>
            </a:fld>
            <a:endParaRPr lang="en-GB"/>
          </a:p>
        </p:txBody>
      </p:sp>
    </p:spTree>
    <p:extLst>
      <p:ext uri="{BB962C8B-B14F-4D97-AF65-F5344CB8AC3E}">
        <p14:creationId xmlns:p14="http://schemas.microsoft.com/office/powerpoint/2010/main" val="390932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702E6-9500-E043-9240-E9788E15A29F}" type="slidenum">
              <a:rPr lang="en-US" smtClean="0"/>
              <a:t>7</a:t>
            </a:fld>
            <a:endParaRPr lang="en-US"/>
          </a:p>
        </p:txBody>
      </p:sp>
    </p:spTree>
    <p:extLst>
      <p:ext uri="{BB962C8B-B14F-4D97-AF65-F5344CB8AC3E}">
        <p14:creationId xmlns:p14="http://schemas.microsoft.com/office/powerpoint/2010/main" val="396552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C702E6-9500-E043-9240-E9788E15A29F}" type="slidenum">
              <a:rPr lang="en-US" smtClean="0"/>
              <a:t>8</a:t>
            </a:fld>
            <a:endParaRPr lang="en-US"/>
          </a:p>
        </p:txBody>
      </p:sp>
    </p:spTree>
    <p:extLst>
      <p:ext uri="{BB962C8B-B14F-4D97-AF65-F5344CB8AC3E}">
        <p14:creationId xmlns:p14="http://schemas.microsoft.com/office/powerpoint/2010/main" val="190311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Recognized by SBSTA in June 2019 and included in the IPCC TFI Guidebook refinement. The main task of the new SC to go for upscale</a:t>
            </a:r>
          </a:p>
        </p:txBody>
      </p:sp>
      <p:sp>
        <p:nvSpPr>
          <p:cNvPr id="4" name="Slide Number Placeholder 3"/>
          <p:cNvSpPr>
            <a:spLocks noGrp="1"/>
          </p:cNvSpPr>
          <p:nvPr>
            <p:ph type="sldNum" sz="quarter" idx="5"/>
          </p:nvPr>
        </p:nvSpPr>
        <p:spPr/>
        <p:txBody>
          <a:bodyPr/>
          <a:lstStyle/>
          <a:p>
            <a:fld id="{7928ADA3-4A58-8342-91D1-C8BBFB224056}" type="slidenum">
              <a:rPr lang="en-US" smtClean="0"/>
              <a:t>9</a:t>
            </a:fld>
            <a:endParaRPr lang="en-US"/>
          </a:p>
        </p:txBody>
      </p:sp>
    </p:spTree>
    <p:extLst>
      <p:ext uri="{BB962C8B-B14F-4D97-AF65-F5344CB8AC3E}">
        <p14:creationId xmlns:p14="http://schemas.microsoft.com/office/powerpoint/2010/main" val="2468417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8ADA3-4A58-8342-91D1-C8BBFB224056}" type="slidenum">
              <a:rPr lang="en-US" smtClean="0"/>
              <a:t>12</a:t>
            </a:fld>
            <a:endParaRPr lang="en-US"/>
          </a:p>
        </p:txBody>
      </p:sp>
    </p:spTree>
    <p:extLst>
      <p:ext uri="{BB962C8B-B14F-4D97-AF65-F5344CB8AC3E}">
        <p14:creationId xmlns:p14="http://schemas.microsoft.com/office/powerpoint/2010/main" val="53111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5009313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2.jpeg"/><Relationship Id="rId21" Type="http://schemas.openxmlformats.org/officeDocument/2006/relationships/image" Target="../media/image30.sv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24" Type="http://schemas.openxmlformats.org/officeDocument/2006/relationships/image" Target="../media/image33.jpeg"/><Relationship Id="rId5" Type="http://schemas.openxmlformats.org/officeDocument/2006/relationships/image" Target="../media/image14.svg"/><Relationship Id="rId15" Type="http://schemas.openxmlformats.org/officeDocument/2006/relationships/image" Target="../media/image24.svg"/><Relationship Id="rId23" Type="http://schemas.openxmlformats.org/officeDocument/2006/relationships/image" Target="../media/image32.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mo2016_powerpoint_standard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718457" y="1237958"/>
            <a:ext cx="8229600" cy="3362178"/>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en-US" sz="9600" dirty="0">
                <a:solidFill>
                  <a:srgbClr val="0070C0"/>
                </a:solidFill>
                <a:latin typeface="Arial Narrow" pitchFamily="34" charset="0"/>
              </a:rPr>
              <a:t> Updates from the World Meteorological Organization</a:t>
            </a:r>
            <a:endParaRPr lang="en-US" sz="4800" i="1" dirty="0">
              <a:solidFill>
                <a:srgbClr val="0070C0"/>
              </a:solidFill>
            </a:endParaRPr>
          </a:p>
          <a:p>
            <a:br>
              <a:rPr lang="en-US" sz="7400" i="1" dirty="0">
                <a:solidFill>
                  <a:srgbClr val="0070C0"/>
                </a:solidFill>
              </a:rPr>
            </a:br>
            <a:r>
              <a:rPr lang="en-US" sz="7400" dirty="0">
                <a:solidFill>
                  <a:srgbClr val="0070C0"/>
                </a:solidFill>
              </a:rPr>
              <a:t>Oksana </a:t>
            </a:r>
            <a:r>
              <a:rPr lang="en-US" sz="7400" dirty="0" err="1">
                <a:solidFill>
                  <a:srgbClr val="0070C0"/>
                </a:solidFill>
              </a:rPr>
              <a:t>Tarasova</a:t>
            </a:r>
            <a:endParaRPr lang="en-US" sz="7400" dirty="0">
              <a:solidFill>
                <a:srgbClr val="0070C0"/>
              </a:solidFill>
            </a:endParaRPr>
          </a:p>
          <a:p>
            <a:r>
              <a:rPr lang="en-US" sz="7400" dirty="0">
                <a:solidFill>
                  <a:srgbClr val="0070C0"/>
                </a:solidFill>
              </a:rPr>
              <a:t>WMO </a:t>
            </a:r>
            <a:r>
              <a:rPr lang="en-US" sz="7400" b="1" dirty="0">
                <a:solidFill>
                  <a:srgbClr val="0070C0"/>
                </a:solidFill>
              </a:rPr>
              <a:t>Science and Innovation Department</a:t>
            </a:r>
          </a:p>
        </p:txBody>
      </p:sp>
      <p:pic>
        <p:nvPicPr>
          <p:cNvPr id="5" name="Picture 5" descr="gaw_logo_acronym_vertical-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8857" y="5140573"/>
            <a:ext cx="1219200" cy="159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2606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58A8B5-3F4C-4176-9E4F-E8D8C5FD8BE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9314" y="4058643"/>
            <a:ext cx="3214869" cy="2613427"/>
          </a:xfrm>
          <a:prstGeom prst="rect">
            <a:avLst/>
          </a:prstGeom>
          <a:noFill/>
        </p:spPr>
      </p:pic>
      <p:sp>
        <p:nvSpPr>
          <p:cNvPr id="8" name="Title 1">
            <a:extLst>
              <a:ext uri="{FF2B5EF4-FFF2-40B4-BE49-F238E27FC236}">
                <a16:creationId xmlns:a16="http://schemas.microsoft.com/office/drawing/2014/main" id="{3D74C7E8-4E66-4DE6-B358-74A80F919B37}"/>
              </a:ext>
            </a:extLst>
          </p:cNvPr>
          <p:cNvSpPr txBox="1">
            <a:spLocks/>
          </p:cNvSpPr>
          <p:nvPr/>
        </p:nvSpPr>
        <p:spPr>
          <a:xfrm>
            <a:off x="433852" y="157079"/>
            <a:ext cx="5305766" cy="881495"/>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rgbClr val="0070C0"/>
                </a:solidFill>
              </a:rPr>
              <a:t>Global Air Quality Forecasting and Information system (GAFIS)</a:t>
            </a:r>
            <a:endParaRPr lang="en-US" dirty="0">
              <a:solidFill>
                <a:srgbClr val="0070C0"/>
              </a:solidFill>
            </a:endParaRPr>
          </a:p>
        </p:txBody>
      </p:sp>
      <p:sp>
        <p:nvSpPr>
          <p:cNvPr id="9" name="Rectangle 8">
            <a:extLst>
              <a:ext uri="{FF2B5EF4-FFF2-40B4-BE49-F238E27FC236}">
                <a16:creationId xmlns:a16="http://schemas.microsoft.com/office/drawing/2014/main" id="{F3DCAD99-30D4-4A69-BCED-3FB4F9B79CB5}"/>
              </a:ext>
            </a:extLst>
          </p:cNvPr>
          <p:cNvSpPr/>
          <p:nvPr/>
        </p:nvSpPr>
        <p:spPr>
          <a:xfrm>
            <a:off x="558140" y="1096947"/>
            <a:ext cx="4714923" cy="1569660"/>
          </a:xfrm>
          <a:prstGeom prst="rect">
            <a:avLst/>
          </a:prstGeom>
        </p:spPr>
        <p:txBody>
          <a:bodyPr wrap="square">
            <a:spAutoFit/>
          </a:bodyPr>
          <a:lstStyle/>
          <a:p>
            <a:pPr marL="285750" indent="-285750">
              <a:buFont typeface="Arial" panose="020B0604020202020204" pitchFamily="34" charset="0"/>
              <a:buChar char="•"/>
            </a:pPr>
            <a:r>
              <a:rPr lang="en-US" sz="1600" dirty="0"/>
              <a:t>Performed a survey of the available AQ forecasting systems</a:t>
            </a:r>
          </a:p>
          <a:p>
            <a:pPr marL="285750" indent="-285750">
              <a:buFont typeface="Arial" panose="020B0604020202020204" pitchFamily="34" charset="0"/>
              <a:buChar char="•"/>
            </a:pPr>
            <a:r>
              <a:rPr lang="en-US" sz="1600" dirty="0"/>
              <a:t>Supported development of the Training Materials and Best Practices for Chemical Weather/Air</a:t>
            </a:r>
          </a:p>
          <a:p>
            <a:pPr marL="285750" indent="-285750">
              <a:buFont typeface="Arial" panose="020B0604020202020204" pitchFamily="34" charset="0"/>
              <a:buChar char="•"/>
            </a:pPr>
            <a:r>
              <a:rPr lang="en-US" sz="1600" dirty="0"/>
              <a:t>Works on the development of the Implementation plan (looking for consultancy)</a:t>
            </a:r>
            <a:endParaRPr lang="en-US" sz="1600" dirty="0">
              <a:solidFill>
                <a:srgbClr val="FF0000"/>
              </a:solidFill>
            </a:endParaRPr>
          </a:p>
        </p:txBody>
      </p:sp>
      <p:pic>
        <p:nvPicPr>
          <p:cNvPr id="2" name="Picture 1">
            <a:extLst>
              <a:ext uri="{FF2B5EF4-FFF2-40B4-BE49-F238E27FC236}">
                <a16:creationId xmlns:a16="http://schemas.microsoft.com/office/drawing/2014/main" id="{2ADE470E-A8CC-43FC-9A6C-0E1C25343DD2}"/>
              </a:ext>
            </a:extLst>
          </p:cNvPr>
          <p:cNvPicPr>
            <a:picLocks noChangeAspect="1"/>
          </p:cNvPicPr>
          <p:nvPr/>
        </p:nvPicPr>
        <p:blipFill>
          <a:blip r:embed="rId3"/>
          <a:stretch>
            <a:fillRect/>
          </a:stretch>
        </p:blipFill>
        <p:spPr>
          <a:xfrm>
            <a:off x="6143349" y="185930"/>
            <a:ext cx="2566800" cy="3638759"/>
          </a:xfrm>
          <a:prstGeom prst="rect">
            <a:avLst/>
          </a:prstGeom>
        </p:spPr>
      </p:pic>
      <p:pic>
        <p:nvPicPr>
          <p:cNvPr id="10" name="Picture 9">
            <a:extLst>
              <a:ext uri="{FF2B5EF4-FFF2-40B4-BE49-F238E27FC236}">
                <a16:creationId xmlns:a16="http://schemas.microsoft.com/office/drawing/2014/main" id="{59CCFF72-3D32-44E8-BC40-C5D8CB0D0D9F}"/>
              </a:ext>
            </a:extLst>
          </p:cNvPr>
          <p:cNvPicPr>
            <a:picLocks noChangeAspect="1"/>
          </p:cNvPicPr>
          <p:nvPr/>
        </p:nvPicPr>
        <p:blipFill>
          <a:blip r:embed="rId4"/>
          <a:stretch>
            <a:fillRect/>
          </a:stretch>
        </p:blipFill>
        <p:spPr>
          <a:xfrm>
            <a:off x="352725" y="2790815"/>
            <a:ext cx="3988455" cy="2067748"/>
          </a:xfrm>
          <a:prstGeom prst="rect">
            <a:avLst/>
          </a:prstGeom>
        </p:spPr>
      </p:pic>
      <p:pic>
        <p:nvPicPr>
          <p:cNvPr id="11" name="Picture 10">
            <a:extLst>
              <a:ext uri="{FF2B5EF4-FFF2-40B4-BE49-F238E27FC236}">
                <a16:creationId xmlns:a16="http://schemas.microsoft.com/office/drawing/2014/main" id="{EB388E4B-5794-4E97-A3EC-74F1E4E1458A}"/>
              </a:ext>
            </a:extLst>
          </p:cNvPr>
          <p:cNvPicPr>
            <a:picLocks noChangeAspect="1"/>
          </p:cNvPicPr>
          <p:nvPr/>
        </p:nvPicPr>
        <p:blipFill>
          <a:blip r:embed="rId5"/>
          <a:stretch>
            <a:fillRect/>
          </a:stretch>
        </p:blipFill>
        <p:spPr>
          <a:xfrm>
            <a:off x="2915601" y="4924590"/>
            <a:ext cx="2789056" cy="1776331"/>
          </a:xfrm>
          <a:prstGeom prst="rect">
            <a:avLst/>
          </a:prstGeom>
        </p:spPr>
      </p:pic>
    </p:spTree>
    <p:extLst>
      <p:ext uri="{BB962C8B-B14F-4D97-AF65-F5344CB8AC3E}">
        <p14:creationId xmlns:p14="http://schemas.microsoft.com/office/powerpoint/2010/main" val="29405870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0152A4-3BD4-42AD-966E-0432A20B596C}"/>
              </a:ext>
            </a:extLst>
          </p:cNvPr>
          <p:cNvPicPr>
            <a:picLocks noChangeAspect="1"/>
          </p:cNvPicPr>
          <p:nvPr/>
        </p:nvPicPr>
        <p:blipFill>
          <a:blip r:embed="rId2"/>
          <a:stretch>
            <a:fillRect/>
          </a:stretch>
        </p:blipFill>
        <p:spPr>
          <a:xfrm>
            <a:off x="5616405" y="1350963"/>
            <a:ext cx="3269447" cy="2527709"/>
          </a:xfrm>
          <a:prstGeom prst="rect">
            <a:avLst/>
          </a:prstGeom>
        </p:spPr>
      </p:pic>
      <p:sp>
        <p:nvSpPr>
          <p:cNvPr id="2" name="Title 1"/>
          <p:cNvSpPr>
            <a:spLocks noGrp="1"/>
          </p:cNvSpPr>
          <p:nvPr>
            <p:ph type="title"/>
          </p:nvPr>
        </p:nvSpPr>
        <p:spPr>
          <a:xfrm>
            <a:off x="533400" y="207963"/>
            <a:ext cx="8229600" cy="1143000"/>
          </a:xfrm>
        </p:spPr>
        <p:txBody>
          <a:bodyPr>
            <a:normAutofit fontScale="90000"/>
          </a:bodyPr>
          <a:lstStyle/>
          <a:p>
            <a:r>
              <a:rPr lang="en-US" b="1" dirty="0">
                <a:solidFill>
                  <a:srgbClr val="0070C0"/>
                </a:solidFill>
              </a:rPr>
              <a:t>Measurement-Model Fusion for Global Total Atmospheric Deposition</a:t>
            </a:r>
            <a:endParaRPr lang="en-US" b="1" dirty="0"/>
          </a:p>
        </p:txBody>
      </p:sp>
      <p:sp>
        <p:nvSpPr>
          <p:cNvPr id="7" name="TextBox 6">
            <a:extLst>
              <a:ext uri="{FF2B5EF4-FFF2-40B4-BE49-F238E27FC236}">
                <a16:creationId xmlns:a16="http://schemas.microsoft.com/office/drawing/2014/main" id="{0DDE05B4-398A-4826-AF44-3A5B506F3264}"/>
              </a:ext>
            </a:extLst>
          </p:cNvPr>
          <p:cNvSpPr txBox="1"/>
          <p:nvPr/>
        </p:nvSpPr>
        <p:spPr>
          <a:xfrm>
            <a:off x="309890" y="1893513"/>
            <a:ext cx="5271004"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a:t>MMF brings together best-available data and modelling results </a:t>
            </a:r>
            <a:r>
              <a:rPr lang="en-GB" dirty="0"/>
              <a:t>on precipitation chemistry, precipitation depth, air concentrations and dry deposition velocities to estimate wet, dry and total deposition</a:t>
            </a:r>
          </a:p>
          <a:p>
            <a:endParaRPr lang="en-GB" b="1" dirty="0"/>
          </a:p>
          <a:p>
            <a:pPr marL="285750" indent="-285750">
              <a:buFont typeface="Arial" panose="020B0604020202020204" pitchFamily="34" charset="0"/>
              <a:buChar char="•"/>
            </a:pPr>
            <a:r>
              <a:rPr lang="en-GB" b="1" dirty="0"/>
              <a:t>The Implementation plan is developed</a:t>
            </a:r>
          </a:p>
          <a:p>
            <a:endParaRPr lang="en-GB" dirty="0"/>
          </a:p>
          <a:p>
            <a:pPr marL="285750" indent="-285750">
              <a:buFont typeface="Arial" panose="020B0604020202020204" pitchFamily="34" charset="0"/>
              <a:buChar char="•"/>
            </a:pPr>
            <a:r>
              <a:rPr lang="en-GB" b="1" dirty="0"/>
              <a:t>Next steps:</a:t>
            </a:r>
          </a:p>
          <a:p>
            <a:pPr marL="285750" indent="-285750">
              <a:buFont typeface="Wingdings" panose="05000000000000000000" pitchFamily="2" charset="2"/>
              <a:buChar char="ü"/>
            </a:pPr>
            <a:r>
              <a:rPr lang="en-GB" dirty="0"/>
              <a:t>Data harvesting exercise for the 2010 system (supported by NILU)</a:t>
            </a:r>
          </a:p>
          <a:p>
            <a:pPr marL="285750" indent="-285750">
              <a:buFont typeface="Wingdings" panose="05000000000000000000" pitchFamily="2" charset="2"/>
              <a:buChar char="ü"/>
            </a:pPr>
            <a:r>
              <a:rPr lang="en-GB" dirty="0"/>
              <a:t>User and stakeholder mapping and engagement (looking for consultancy)</a:t>
            </a:r>
          </a:p>
          <a:p>
            <a:pPr marL="285750" indent="-285750">
              <a:buFont typeface="Wingdings" panose="05000000000000000000" pitchFamily="2" charset="2"/>
              <a:buChar char="ü"/>
            </a:pPr>
            <a:r>
              <a:rPr lang="en-GB" dirty="0"/>
              <a:t>Supporting animation is in the preparation</a:t>
            </a:r>
          </a:p>
        </p:txBody>
      </p:sp>
      <p:pic>
        <p:nvPicPr>
          <p:cNvPr id="3" name="Picture 2">
            <a:extLst>
              <a:ext uri="{FF2B5EF4-FFF2-40B4-BE49-F238E27FC236}">
                <a16:creationId xmlns:a16="http://schemas.microsoft.com/office/drawing/2014/main" id="{C052C3BA-6DFE-4731-B125-609AD9E3691C}"/>
              </a:ext>
            </a:extLst>
          </p:cNvPr>
          <p:cNvPicPr>
            <a:picLocks noChangeAspect="1"/>
          </p:cNvPicPr>
          <p:nvPr/>
        </p:nvPicPr>
        <p:blipFill>
          <a:blip r:embed="rId3"/>
          <a:stretch>
            <a:fillRect/>
          </a:stretch>
        </p:blipFill>
        <p:spPr>
          <a:xfrm>
            <a:off x="5616405" y="4049242"/>
            <a:ext cx="3133616" cy="2310584"/>
          </a:xfrm>
          <a:prstGeom prst="rect">
            <a:avLst/>
          </a:prstGeom>
        </p:spPr>
      </p:pic>
    </p:spTree>
    <p:extLst>
      <p:ext uri="{BB962C8B-B14F-4D97-AF65-F5344CB8AC3E}">
        <p14:creationId xmlns:p14="http://schemas.microsoft.com/office/powerpoint/2010/main" val="17133285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4B4D-A710-49A4-8E8A-B07E26F88DAE}"/>
              </a:ext>
            </a:extLst>
          </p:cNvPr>
          <p:cNvSpPr>
            <a:spLocks noGrp="1"/>
          </p:cNvSpPr>
          <p:nvPr>
            <p:ph type="title"/>
          </p:nvPr>
        </p:nvSpPr>
        <p:spPr>
          <a:xfrm>
            <a:off x="1388944" y="49601"/>
            <a:ext cx="6042074" cy="1143000"/>
          </a:xfrm>
        </p:spPr>
        <p:txBody>
          <a:bodyPr>
            <a:noAutofit/>
          </a:bodyPr>
          <a:lstStyle/>
          <a:p>
            <a:r>
              <a:rPr lang="en-US" sz="3600" dirty="0">
                <a:solidFill>
                  <a:srgbClr val="0070C0"/>
                </a:solidFill>
              </a:rPr>
              <a:t>GAW Symposium 2021</a:t>
            </a:r>
          </a:p>
        </p:txBody>
      </p:sp>
      <p:sp>
        <p:nvSpPr>
          <p:cNvPr id="5" name="Content Placeholder 2">
            <a:extLst>
              <a:ext uri="{FF2B5EF4-FFF2-40B4-BE49-F238E27FC236}">
                <a16:creationId xmlns:a16="http://schemas.microsoft.com/office/drawing/2014/main" id="{CB78A1C5-93C7-40B0-A212-727689B0E197}"/>
              </a:ext>
            </a:extLst>
          </p:cNvPr>
          <p:cNvSpPr>
            <a:spLocks noGrp="1"/>
          </p:cNvSpPr>
          <p:nvPr>
            <p:ph idx="1"/>
          </p:nvPr>
        </p:nvSpPr>
        <p:spPr>
          <a:xfrm>
            <a:off x="327074" y="1371693"/>
            <a:ext cx="6042074" cy="3837456"/>
          </a:xfrm>
        </p:spPr>
        <p:txBody>
          <a:bodyPr>
            <a:normAutofit fontScale="62500" lnSpcReduction="20000"/>
          </a:bodyPr>
          <a:lstStyle/>
          <a:p>
            <a:pPr marL="0" indent="0">
              <a:buNone/>
            </a:pPr>
            <a:r>
              <a:rPr lang="en-US" dirty="0"/>
              <a:t>This year's quadrennial GAW Symposium will happen online from</a:t>
            </a:r>
          </a:p>
          <a:p>
            <a:pPr marL="0" indent="0">
              <a:buNone/>
            </a:pPr>
            <a:r>
              <a:rPr lang="en-US" b="1" dirty="0"/>
              <a:t>28 June to 2 July 11:30 am – 2:30 pm CEST</a:t>
            </a:r>
            <a:endParaRPr lang="en-US" dirty="0"/>
          </a:p>
          <a:p>
            <a:pPr marL="0" indent="0">
              <a:buNone/>
            </a:pPr>
            <a:endParaRPr lang="en-US" dirty="0"/>
          </a:p>
          <a:p>
            <a:pPr marL="0" indent="0">
              <a:buNone/>
            </a:pPr>
            <a:r>
              <a:rPr lang="en-US" dirty="0"/>
              <a:t>It will consist of the following sessions:</a:t>
            </a:r>
          </a:p>
          <a:p>
            <a:r>
              <a:rPr lang="en-US" dirty="0"/>
              <a:t>Science for services: The importance of atmospheric composition</a:t>
            </a:r>
          </a:p>
          <a:p>
            <a:r>
              <a:rPr lang="en-US" dirty="0"/>
              <a:t>Filling critical gaps in observations</a:t>
            </a:r>
          </a:p>
          <a:p>
            <a:r>
              <a:rPr lang="en-US" dirty="0"/>
              <a:t>Atmospheric composition, pandemics and support for a new health agenda</a:t>
            </a:r>
          </a:p>
          <a:p>
            <a:r>
              <a:rPr lang="en-US" dirty="0"/>
              <a:t>Earth system modelling and data management  </a:t>
            </a:r>
          </a:p>
          <a:p>
            <a:r>
              <a:rPr lang="en-US" dirty="0"/>
              <a:t>Future of GAW and reflection on the Symposium</a:t>
            </a:r>
          </a:p>
          <a:p>
            <a:pPr marL="0" indent="0">
              <a:spcBef>
                <a:spcPts val="0"/>
              </a:spcBef>
              <a:buNone/>
            </a:pPr>
            <a:endParaRPr lang="en-US" sz="2400" dirty="0">
              <a:solidFill>
                <a:schemeClr val="tx1"/>
              </a:solidFill>
              <a:latin typeface="Calibri" panose="020F0502020204030204" pitchFamily="34" charset="0"/>
              <a:cs typeface="Arial" pitchFamily="34" charset="0"/>
            </a:endParaRPr>
          </a:p>
        </p:txBody>
      </p:sp>
      <p:sp>
        <p:nvSpPr>
          <p:cNvPr id="3" name="Rectangle 2">
            <a:extLst>
              <a:ext uri="{FF2B5EF4-FFF2-40B4-BE49-F238E27FC236}">
                <a16:creationId xmlns:a16="http://schemas.microsoft.com/office/drawing/2014/main" id="{611941A3-C7B8-4DFD-A061-A09E1917DCAD}"/>
              </a:ext>
            </a:extLst>
          </p:cNvPr>
          <p:cNvSpPr/>
          <p:nvPr/>
        </p:nvSpPr>
        <p:spPr>
          <a:xfrm>
            <a:off x="679141" y="5395469"/>
            <a:ext cx="7461681" cy="400110"/>
          </a:xfrm>
          <a:prstGeom prst="rect">
            <a:avLst/>
          </a:prstGeom>
        </p:spPr>
        <p:txBody>
          <a:bodyPr wrap="square">
            <a:spAutoFit/>
          </a:bodyPr>
          <a:lstStyle/>
          <a:p>
            <a:r>
              <a:rPr lang="en-US" sz="2000" dirty="0"/>
              <a:t>https://community.wmo.int/meetings/gaw-symposium-2021</a:t>
            </a:r>
          </a:p>
        </p:txBody>
      </p:sp>
      <p:sp>
        <p:nvSpPr>
          <p:cNvPr id="10" name="TextBox 9">
            <a:extLst>
              <a:ext uri="{FF2B5EF4-FFF2-40B4-BE49-F238E27FC236}">
                <a16:creationId xmlns:a16="http://schemas.microsoft.com/office/drawing/2014/main" id="{A6350327-3D1A-4007-AB80-24AFAFAAA98F}"/>
              </a:ext>
            </a:extLst>
          </p:cNvPr>
          <p:cNvSpPr txBox="1"/>
          <p:nvPr/>
        </p:nvSpPr>
        <p:spPr>
          <a:xfrm>
            <a:off x="2716567" y="5974671"/>
            <a:ext cx="5969968" cy="646331"/>
          </a:xfrm>
          <a:prstGeom prst="rect">
            <a:avLst/>
          </a:prstGeom>
          <a:noFill/>
        </p:spPr>
        <p:txBody>
          <a:bodyPr wrap="none" rtlCol="0">
            <a:spAutoFit/>
          </a:bodyPr>
          <a:lstStyle/>
          <a:p>
            <a:r>
              <a:rPr lang="fr-CH" sz="3600" b="1" dirty="0">
                <a:solidFill>
                  <a:srgbClr val="00B050"/>
                </a:solidFill>
              </a:rPr>
              <a:t>ABSTRACT deadline </a:t>
            </a:r>
            <a:r>
              <a:rPr lang="fr-CH" sz="3600" b="1" dirty="0" err="1">
                <a:solidFill>
                  <a:srgbClr val="00B050"/>
                </a:solidFill>
              </a:rPr>
              <a:t>is</a:t>
            </a:r>
            <a:r>
              <a:rPr lang="fr-CH" sz="3600" b="1" dirty="0">
                <a:solidFill>
                  <a:srgbClr val="00B050"/>
                </a:solidFill>
              </a:rPr>
              <a:t> 15 May </a:t>
            </a:r>
            <a:endParaRPr lang="en-US" sz="3600" b="1" dirty="0">
              <a:solidFill>
                <a:srgbClr val="00B050"/>
              </a:solidFill>
            </a:endParaRPr>
          </a:p>
        </p:txBody>
      </p:sp>
      <p:pic>
        <p:nvPicPr>
          <p:cNvPr id="11" name="Picture 10">
            <a:extLst>
              <a:ext uri="{FF2B5EF4-FFF2-40B4-BE49-F238E27FC236}">
                <a16:creationId xmlns:a16="http://schemas.microsoft.com/office/drawing/2014/main" id="{2187CF7B-186D-4F8E-934F-1B19ECC58DA4}"/>
              </a:ext>
            </a:extLst>
          </p:cNvPr>
          <p:cNvPicPr>
            <a:picLocks noChangeAspect="1"/>
          </p:cNvPicPr>
          <p:nvPr/>
        </p:nvPicPr>
        <p:blipFill>
          <a:blip r:embed="rId3"/>
          <a:stretch>
            <a:fillRect/>
          </a:stretch>
        </p:blipFill>
        <p:spPr>
          <a:xfrm>
            <a:off x="5408715" y="647647"/>
            <a:ext cx="3978428" cy="4654662"/>
          </a:xfrm>
          <a:prstGeom prst="rect">
            <a:avLst/>
          </a:prstGeom>
        </p:spPr>
      </p:pic>
    </p:spTree>
    <p:extLst>
      <p:ext uri="{BB962C8B-B14F-4D97-AF65-F5344CB8AC3E}">
        <p14:creationId xmlns:p14="http://schemas.microsoft.com/office/powerpoint/2010/main" val="290484841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8422" y="106966"/>
            <a:ext cx="4508695"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90"/>
                </a:solidFill>
              </a:rPr>
              <a:t>Thank you!</a:t>
            </a:r>
          </a:p>
          <a:p>
            <a:r>
              <a:rPr lang="en-US" sz="4800" dirty="0">
                <a:solidFill>
                  <a:srgbClr val="000090"/>
                </a:solidFill>
              </a:rPr>
              <a:t>Merci!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341" y="5336501"/>
            <a:ext cx="3211286" cy="1320891"/>
          </a:xfrm>
          <a:prstGeom prst="rect">
            <a:avLst/>
          </a:prstGeom>
        </p:spPr>
      </p:pic>
      <p:pic>
        <p:nvPicPr>
          <p:cNvPr id="8" name="Content Placeholder 7">
            <a:extLst>
              <a:ext uri="{FF2B5EF4-FFF2-40B4-BE49-F238E27FC236}">
                <a16:creationId xmlns:a16="http://schemas.microsoft.com/office/drawing/2014/main" id="{228F86B7-0723-4D14-86B4-1DA1E495B887}"/>
              </a:ext>
            </a:extLst>
          </p:cNvPr>
          <p:cNvPicPr>
            <a:picLocks noGrp="1" noChangeAspect="1"/>
          </p:cNvPicPr>
          <p:nvPr>
            <p:ph idx="1"/>
          </p:nvPr>
        </p:nvPicPr>
        <p:blipFill>
          <a:blip r:embed="rId4"/>
          <a:stretch>
            <a:fillRect/>
          </a:stretch>
        </p:blipFill>
        <p:spPr>
          <a:xfrm>
            <a:off x="2065070" y="1709194"/>
            <a:ext cx="6718374" cy="3499407"/>
          </a:xfrm>
          <a:prstGeom prst="rect">
            <a:avLst/>
          </a:prstGeom>
        </p:spPr>
      </p:pic>
    </p:spTree>
    <p:extLst>
      <p:ext uri="{BB962C8B-B14F-4D97-AF65-F5344CB8AC3E}">
        <p14:creationId xmlns:p14="http://schemas.microsoft.com/office/powerpoint/2010/main" val="226218507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chemeClr val="dk1"/>
                </a:solidFill>
                <a:latin typeface="Arial"/>
                <a:ea typeface="Arial"/>
                <a:cs typeface="Arial"/>
                <a:sym typeface="Arial"/>
              </a:rPr>
              <a:t>2</a:t>
            </a:fld>
            <a:endParaRPr lang="en-US" sz="1200">
              <a:solidFill>
                <a:schemeClr val="dk1"/>
              </a:solidFill>
              <a:latin typeface="Arial"/>
              <a:ea typeface="Arial"/>
              <a:cs typeface="Arial"/>
              <a:sym typeface="Arial"/>
            </a:endParaRPr>
          </a:p>
        </p:txBody>
      </p:sp>
      <p:pic>
        <p:nvPicPr>
          <p:cNvPr id="3" name="image1.png"/>
          <p:cNvPicPr/>
          <p:nvPr/>
        </p:nvPicPr>
        <p:blipFill>
          <a:blip r:embed="rId2"/>
          <a:srcRect/>
          <a:stretch>
            <a:fillRect/>
          </a:stretch>
        </p:blipFill>
        <p:spPr>
          <a:xfrm>
            <a:off x="255322" y="795337"/>
            <a:ext cx="8888678" cy="5267325"/>
          </a:xfrm>
          <a:prstGeom prst="rect">
            <a:avLst/>
          </a:prstGeom>
          <a:ln/>
        </p:spPr>
      </p:pic>
      <p:sp>
        <p:nvSpPr>
          <p:cNvPr id="4" name="TextBox 3"/>
          <p:cNvSpPr txBox="1"/>
          <p:nvPr/>
        </p:nvSpPr>
        <p:spPr>
          <a:xfrm>
            <a:off x="1307690" y="68826"/>
            <a:ext cx="5781368" cy="646331"/>
          </a:xfrm>
          <a:prstGeom prst="rect">
            <a:avLst/>
          </a:prstGeom>
          <a:noFill/>
        </p:spPr>
        <p:txBody>
          <a:bodyPr wrap="square" rtlCol="0">
            <a:spAutoFit/>
          </a:bodyPr>
          <a:lstStyle/>
          <a:p>
            <a:pPr algn="ctr"/>
            <a:r>
              <a:rPr lang="en-US" sz="3600" dirty="0">
                <a:solidFill>
                  <a:srgbClr val="0070C0"/>
                </a:solidFill>
                <a:latin typeface="Calibri" panose="020F0502020204030204" pitchFamily="34" charset="0"/>
                <a:cs typeface="Calibri" panose="020F0502020204030204" pitchFamily="34" charset="0"/>
              </a:rPr>
              <a:t>Internal organization of GAW  </a:t>
            </a:r>
          </a:p>
        </p:txBody>
      </p:sp>
      <p:sp>
        <p:nvSpPr>
          <p:cNvPr id="5" name="TextBox 4"/>
          <p:cNvSpPr txBox="1"/>
          <p:nvPr/>
        </p:nvSpPr>
        <p:spPr>
          <a:xfrm>
            <a:off x="7645224" y="136525"/>
            <a:ext cx="1587912" cy="1323439"/>
          </a:xfrm>
          <a:prstGeom prst="rect">
            <a:avLst/>
          </a:prstGeom>
          <a:noFill/>
        </p:spPr>
        <p:txBody>
          <a:bodyPr wrap="square" rtlCol="0">
            <a:spAutoFit/>
          </a:bodyPr>
          <a:lstStyle/>
          <a:p>
            <a:r>
              <a:rPr lang="en-US" sz="1600" b="1" i="1" dirty="0">
                <a:solidFill>
                  <a:srgbClr val="C00000"/>
                </a:solidFill>
              </a:rPr>
              <a:t>Modified organization and </a:t>
            </a:r>
            <a:r>
              <a:rPr lang="en-US" sz="1600" b="1" i="1" dirty="0" err="1">
                <a:solidFill>
                  <a:srgbClr val="C00000"/>
                </a:solidFill>
              </a:rPr>
              <a:t>ToRs</a:t>
            </a:r>
            <a:r>
              <a:rPr lang="en-US" sz="1600" b="1" i="1" dirty="0">
                <a:solidFill>
                  <a:srgbClr val="C00000"/>
                </a:solidFill>
              </a:rPr>
              <a:t> finalized Dec. 2020</a:t>
            </a:r>
          </a:p>
        </p:txBody>
      </p:sp>
    </p:spTree>
    <p:extLst>
      <p:ext uri="{BB962C8B-B14F-4D97-AF65-F5344CB8AC3E}">
        <p14:creationId xmlns:p14="http://schemas.microsoft.com/office/powerpoint/2010/main" val="133514587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598A-726C-4175-809B-556998DEA153}"/>
              </a:ext>
            </a:extLst>
          </p:cNvPr>
          <p:cNvSpPr>
            <a:spLocks noGrp="1"/>
          </p:cNvSpPr>
          <p:nvPr>
            <p:ph type="title"/>
          </p:nvPr>
        </p:nvSpPr>
        <p:spPr>
          <a:xfrm>
            <a:off x="188209" y="70376"/>
            <a:ext cx="6484361" cy="1005522"/>
          </a:xfrm>
        </p:spPr>
        <p:txBody>
          <a:bodyPr>
            <a:normAutofit/>
          </a:bodyPr>
          <a:lstStyle/>
          <a:p>
            <a:r>
              <a:rPr lang="en-US" sz="3600" dirty="0">
                <a:solidFill>
                  <a:srgbClr val="0070C0"/>
                </a:solidFill>
              </a:rPr>
              <a:t>Research Infrastructure in GAW</a:t>
            </a:r>
          </a:p>
        </p:txBody>
      </p:sp>
      <p:pic>
        <p:nvPicPr>
          <p:cNvPr id="4" name="Picture 3">
            <a:extLst>
              <a:ext uri="{FF2B5EF4-FFF2-40B4-BE49-F238E27FC236}">
                <a16:creationId xmlns:a16="http://schemas.microsoft.com/office/drawing/2014/main" id="{99FFCA9D-8FE9-48DE-A7BF-22F3F0A750B8}"/>
              </a:ext>
            </a:extLst>
          </p:cNvPr>
          <p:cNvPicPr>
            <a:picLocks noChangeAspect="1"/>
          </p:cNvPicPr>
          <p:nvPr/>
        </p:nvPicPr>
        <p:blipFill>
          <a:blip r:embed="rId3"/>
          <a:stretch>
            <a:fillRect/>
          </a:stretch>
        </p:blipFill>
        <p:spPr>
          <a:xfrm>
            <a:off x="7009982" y="188804"/>
            <a:ext cx="1945809" cy="2208070"/>
          </a:xfrm>
          <a:prstGeom prst="rect">
            <a:avLst/>
          </a:prstGeom>
        </p:spPr>
      </p:pic>
      <p:sp>
        <p:nvSpPr>
          <p:cNvPr id="5" name="Rectangle 4">
            <a:extLst>
              <a:ext uri="{FF2B5EF4-FFF2-40B4-BE49-F238E27FC236}">
                <a16:creationId xmlns:a16="http://schemas.microsoft.com/office/drawing/2014/main" id="{416D6344-0DED-4841-9505-9F10585BF45E}"/>
              </a:ext>
            </a:extLst>
          </p:cNvPr>
          <p:cNvSpPr/>
          <p:nvPr/>
        </p:nvSpPr>
        <p:spPr>
          <a:xfrm>
            <a:off x="286361" y="1048768"/>
            <a:ext cx="6557048" cy="1200329"/>
          </a:xfrm>
          <a:prstGeom prst="rect">
            <a:avLst/>
          </a:prstGeom>
        </p:spPr>
        <p:txBody>
          <a:bodyPr wrap="square">
            <a:spAutoFit/>
          </a:bodyPr>
          <a:lstStyle/>
          <a:p>
            <a:r>
              <a:rPr lang="en-GB" b="1" dirty="0"/>
              <a:t>Expert Team on Atmospheric Composition  Network Evolution</a:t>
            </a:r>
            <a:r>
              <a:rPr lang="en-GB" dirty="0"/>
              <a:t>: collects requirements related to atmospheric composition observations and advise on the network evolution (within last/this year worked on harmonization of requirements with GCOS)</a:t>
            </a:r>
            <a:endParaRPr lang="en-US" dirty="0"/>
          </a:p>
        </p:txBody>
      </p:sp>
      <p:pic>
        <p:nvPicPr>
          <p:cNvPr id="9" name="Picture 8">
            <a:extLst>
              <a:ext uri="{FF2B5EF4-FFF2-40B4-BE49-F238E27FC236}">
                <a16:creationId xmlns:a16="http://schemas.microsoft.com/office/drawing/2014/main" id="{2E956095-19FA-4AA0-B099-248680D8681A}"/>
              </a:ext>
            </a:extLst>
          </p:cNvPr>
          <p:cNvPicPr>
            <a:picLocks noChangeAspect="1"/>
          </p:cNvPicPr>
          <p:nvPr/>
        </p:nvPicPr>
        <p:blipFill>
          <a:blip r:embed="rId4"/>
          <a:stretch>
            <a:fillRect/>
          </a:stretch>
        </p:blipFill>
        <p:spPr>
          <a:xfrm>
            <a:off x="6295198" y="4891196"/>
            <a:ext cx="2690327" cy="1778000"/>
          </a:xfrm>
          <a:prstGeom prst="rect">
            <a:avLst/>
          </a:prstGeom>
        </p:spPr>
      </p:pic>
      <p:sp>
        <p:nvSpPr>
          <p:cNvPr id="10" name="TextBox 9">
            <a:extLst>
              <a:ext uri="{FF2B5EF4-FFF2-40B4-BE49-F238E27FC236}">
                <a16:creationId xmlns:a16="http://schemas.microsoft.com/office/drawing/2014/main" id="{262CFF8A-B7CF-47A0-975B-12189DA79E2D}"/>
              </a:ext>
            </a:extLst>
          </p:cNvPr>
          <p:cNvSpPr txBox="1"/>
          <p:nvPr/>
        </p:nvSpPr>
        <p:spPr>
          <a:xfrm>
            <a:off x="428546" y="4366571"/>
            <a:ext cx="5455959" cy="2031325"/>
          </a:xfrm>
          <a:prstGeom prst="rect">
            <a:avLst/>
          </a:prstGeom>
          <a:noFill/>
        </p:spPr>
        <p:txBody>
          <a:bodyPr wrap="square" rtlCol="0">
            <a:spAutoFit/>
          </a:bodyPr>
          <a:lstStyle/>
          <a:p>
            <a:r>
              <a:rPr lang="en-GB" b="1" dirty="0"/>
              <a:t>Expert Team on Atmospheric Composition Data Management:</a:t>
            </a:r>
            <a:r>
              <a:rPr lang="en-GB" dirty="0"/>
              <a:t> works on </a:t>
            </a:r>
            <a:r>
              <a:rPr lang="en-US" dirty="0">
                <a:solidFill>
                  <a:schemeClr val="dk1"/>
                </a:solidFill>
                <a:ea typeface="Calibri"/>
                <a:cs typeface="Calibri"/>
                <a:sym typeface="Calibri"/>
              </a:rPr>
              <a:t>enhancing data management architectures to facilitate improved metadata exchange and interoperability, data discovery and analysis (worked on the implementation of WIGOS metadata standard in GAW)</a:t>
            </a:r>
          </a:p>
          <a:p>
            <a:endParaRPr lang="en-US" dirty="0"/>
          </a:p>
        </p:txBody>
      </p:sp>
      <p:sp>
        <p:nvSpPr>
          <p:cNvPr id="11" name="Rectangle 10">
            <a:extLst>
              <a:ext uri="{FF2B5EF4-FFF2-40B4-BE49-F238E27FC236}">
                <a16:creationId xmlns:a16="http://schemas.microsoft.com/office/drawing/2014/main" id="{79C2820A-CD5F-45D1-A94F-E870CE3FAA88}"/>
              </a:ext>
            </a:extLst>
          </p:cNvPr>
          <p:cNvSpPr/>
          <p:nvPr/>
        </p:nvSpPr>
        <p:spPr>
          <a:xfrm>
            <a:off x="286360" y="2590941"/>
            <a:ext cx="6351364" cy="1477328"/>
          </a:xfrm>
          <a:prstGeom prst="rect">
            <a:avLst/>
          </a:prstGeom>
        </p:spPr>
        <p:txBody>
          <a:bodyPr wrap="square">
            <a:spAutoFit/>
          </a:bodyPr>
          <a:lstStyle/>
          <a:p>
            <a:r>
              <a:rPr lang="en-GB" b="1" dirty="0"/>
              <a:t>Expert Team on Atmospheric Composition Measurement Quality</a:t>
            </a:r>
            <a:r>
              <a:rPr lang="en-GB" dirty="0"/>
              <a:t>: develops common approaches and tools for QA/QC across thematic groups in GAW, including measurement traceability and uncertainty. It had its first meeting (virtual) from 24 to 29 September 2020</a:t>
            </a:r>
            <a:endParaRPr lang="en-US" dirty="0"/>
          </a:p>
        </p:txBody>
      </p:sp>
      <p:pic>
        <p:nvPicPr>
          <p:cNvPr id="12" name="Picture 11">
            <a:extLst>
              <a:ext uri="{FF2B5EF4-FFF2-40B4-BE49-F238E27FC236}">
                <a16:creationId xmlns:a16="http://schemas.microsoft.com/office/drawing/2014/main" id="{91B05BF9-1925-4975-BDC2-DDAB3E7E5A60}"/>
              </a:ext>
            </a:extLst>
          </p:cNvPr>
          <p:cNvPicPr>
            <a:picLocks noChangeAspect="1"/>
          </p:cNvPicPr>
          <p:nvPr/>
        </p:nvPicPr>
        <p:blipFill>
          <a:blip r:embed="rId5"/>
          <a:stretch>
            <a:fillRect/>
          </a:stretch>
        </p:blipFill>
        <p:spPr>
          <a:xfrm>
            <a:off x="6555304" y="2738718"/>
            <a:ext cx="2400487" cy="1754902"/>
          </a:xfrm>
          <a:prstGeom prst="rect">
            <a:avLst/>
          </a:prstGeom>
        </p:spPr>
      </p:pic>
    </p:spTree>
    <p:extLst>
      <p:ext uri="{BB962C8B-B14F-4D97-AF65-F5344CB8AC3E}">
        <p14:creationId xmlns:p14="http://schemas.microsoft.com/office/powerpoint/2010/main" val="159554837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DE54-9946-4D50-91EA-81E23D1608B4}"/>
              </a:ext>
            </a:extLst>
          </p:cNvPr>
          <p:cNvSpPr>
            <a:spLocks noGrp="1"/>
          </p:cNvSpPr>
          <p:nvPr>
            <p:ph type="title"/>
          </p:nvPr>
        </p:nvSpPr>
        <p:spPr>
          <a:xfrm>
            <a:off x="457200" y="-62887"/>
            <a:ext cx="8229600" cy="1143000"/>
          </a:xfrm>
        </p:spPr>
        <p:txBody>
          <a:bodyPr>
            <a:normAutofit/>
          </a:bodyPr>
          <a:lstStyle/>
          <a:p>
            <a:r>
              <a:rPr lang="en-US" sz="3600" dirty="0">
                <a:solidFill>
                  <a:srgbClr val="0070C0"/>
                </a:solidFill>
              </a:rPr>
              <a:t>New regional stations accepted in GAW</a:t>
            </a:r>
          </a:p>
        </p:txBody>
      </p:sp>
      <p:pic>
        <p:nvPicPr>
          <p:cNvPr id="4" name="Picture 3">
            <a:extLst>
              <a:ext uri="{FF2B5EF4-FFF2-40B4-BE49-F238E27FC236}">
                <a16:creationId xmlns:a16="http://schemas.microsoft.com/office/drawing/2014/main" id="{0A249623-422E-4CDE-8386-93150BC2376A}"/>
              </a:ext>
            </a:extLst>
          </p:cNvPr>
          <p:cNvPicPr>
            <a:picLocks noChangeAspect="1"/>
          </p:cNvPicPr>
          <p:nvPr/>
        </p:nvPicPr>
        <p:blipFill rotWithShape="1">
          <a:blip r:embed="rId2"/>
          <a:srcRect l="17890" t="11084" r="20458" b="20536"/>
          <a:stretch/>
        </p:blipFill>
        <p:spPr>
          <a:xfrm>
            <a:off x="776300" y="1264449"/>
            <a:ext cx="3665066" cy="2286619"/>
          </a:xfrm>
          <a:prstGeom prst="rect">
            <a:avLst/>
          </a:prstGeom>
        </p:spPr>
      </p:pic>
      <p:sp>
        <p:nvSpPr>
          <p:cNvPr id="5" name="Rectangle 4">
            <a:extLst>
              <a:ext uri="{FF2B5EF4-FFF2-40B4-BE49-F238E27FC236}">
                <a16:creationId xmlns:a16="http://schemas.microsoft.com/office/drawing/2014/main" id="{D560AB0F-9519-4A5B-88C9-EDAB32C2F3AB}"/>
              </a:ext>
            </a:extLst>
          </p:cNvPr>
          <p:cNvSpPr/>
          <p:nvPr/>
        </p:nvSpPr>
        <p:spPr>
          <a:xfrm>
            <a:off x="665355" y="3669069"/>
            <a:ext cx="3044423" cy="307777"/>
          </a:xfrm>
          <a:prstGeom prst="rect">
            <a:avLst/>
          </a:prstGeom>
        </p:spPr>
        <p:txBody>
          <a:bodyPr wrap="none">
            <a:spAutoFit/>
          </a:bodyPr>
          <a:lstStyle/>
          <a:p>
            <a:r>
              <a:rPr lang="it-IT" sz="1400" dirty="0"/>
              <a:t>Madonie – Piano Battaglia station, Italy</a:t>
            </a:r>
            <a:endParaRPr lang="en-US" sz="1400" dirty="0"/>
          </a:p>
        </p:txBody>
      </p:sp>
      <p:pic>
        <p:nvPicPr>
          <p:cNvPr id="6" name="Picture 5">
            <a:extLst>
              <a:ext uri="{FF2B5EF4-FFF2-40B4-BE49-F238E27FC236}">
                <a16:creationId xmlns:a16="http://schemas.microsoft.com/office/drawing/2014/main" id="{8634C2D4-1112-44A8-9B91-427FE5400FE3}"/>
              </a:ext>
            </a:extLst>
          </p:cNvPr>
          <p:cNvPicPr>
            <a:picLocks noChangeAspect="1"/>
          </p:cNvPicPr>
          <p:nvPr/>
        </p:nvPicPr>
        <p:blipFill>
          <a:blip r:embed="rId3"/>
          <a:stretch>
            <a:fillRect/>
          </a:stretch>
        </p:blipFill>
        <p:spPr>
          <a:xfrm>
            <a:off x="5024761" y="1311378"/>
            <a:ext cx="3529370" cy="2117622"/>
          </a:xfrm>
          <a:prstGeom prst="rect">
            <a:avLst/>
          </a:prstGeom>
        </p:spPr>
      </p:pic>
      <p:sp>
        <p:nvSpPr>
          <p:cNvPr id="7" name="Rectangle 6">
            <a:extLst>
              <a:ext uri="{FF2B5EF4-FFF2-40B4-BE49-F238E27FC236}">
                <a16:creationId xmlns:a16="http://schemas.microsoft.com/office/drawing/2014/main" id="{F9596F3B-0DA3-46C8-9875-DD9D51A09BBC}"/>
              </a:ext>
            </a:extLst>
          </p:cNvPr>
          <p:cNvSpPr/>
          <p:nvPr/>
        </p:nvSpPr>
        <p:spPr>
          <a:xfrm>
            <a:off x="5990774" y="3515180"/>
            <a:ext cx="2563357" cy="307777"/>
          </a:xfrm>
          <a:prstGeom prst="rect">
            <a:avLst/>
          </a:prstGeom>
        </p:spPr>
        <p:txBody>
          <a:bodyPr wrap="square">
            <a:spAutoFit/>
          </a:bodyPr>
          <a:lstStyle/>
          <a:p>
            <a:r>
              <a:rPr lang="en-US" sz="1400" dirty="0"/>
              <a:t>Helgoland station, Germany</a:t>
            </a:r>
          </a:p>
        </p:txBody>
      </p:sp>
      <p:pic>
        <p:nvPicPr>
          <p:cNvPr id="8" name="Picture 7">
            <a:extLst>
              <a:ext uri="{FF2B5EF4-FFF2-40B4-BE49-F238E27FC236}">
                <a16:creationId xmlns:a16="http://schemas.microsoft.com/office/drawing/2014/main" id="{3E8D3999-C9C9-4A33-A075-B51DCA02EE33}"/>
              </a:ext>
            </a:extLst>
          </p:cNvPr>
          <p:cNvPicPr>
            <a:picLocks noChangeAspect="1"/>
          </p:cNvPicPr>
          <p:nvPr/>
        </p:nvPicPr>
        <p:blipFill rotWithShape="1">
          <a:blip r:embed="rId4"/>
          <a:srcRect l="9815" t="14055" r="9430" b="4878"/>
          <a:stretch/>
        </p:blipFill>
        <p:spPr>
          <a:xfrm>
            <a:off x="3102763" y="4184836"/>
            <a:ext cx="3333547" cy="2230503"/>
          </a:xfrm>
          <a:prstGeom prst="rect">
            <a:avLst/>
          </a:prstGeom>
        </p:spPr>
      </p:pic>
      <p:sp>
        <p:nvSpPr>
          <p:cNvPr id="9" name="TextBox 8">
            <a:extLst>
              <a:ext uri="{FF2B5EF4-FFF2-40B4-BE49-F238E27FC236}">
                <a16:creationId xmlns:a16="http://schemas.microsoft.com/office/drawing/2014/main" id="{EA607C47-CE12-4D2B-980D-7D1C8F12D031}"/>
              </a:ext>
            </a:extLst>
          </p:cNvPr>
          <p:cNvSpPr txBox="1"/>
          <p:nvPr/>
        </p:nvSpPr>
        <p:spPr>
          <a:xfrm>
            <a:off x="6598909" y="5086473"/>
            <a:ext cx="1497526" cy="738664"/>
          </a:xfrm>
          <a:prstGeom prst="rect">
            <a:avLst/>
          </a:prstGeom>
          <a:noFill/>
        </p:spPr>
        <p:txBody>
          <a:bodyPr wrap="square" rtlCol="0">
            <a:spAutoFit/>
          </a:bodyPr>
          <a:lstStyle/>
          <a:p>
            <a:r>
              <a:rPr lang="fr-CH" sz="1400" dirty="0" err="1"/>
              <a:t>Cholpon</a:t>
            </a:r>
            <a:r>
              <a:rPr lang="fr-CH" sz="1400" dirty="0"/>
              <a:t>-Ata station, </a:t>
            </a:r>
            <a:r>
              <a:rPr lang="fr-CH" sz="1400" dirty="0" err="1"/>
              <a:t>Kyrgyzstan</a:t>
            </a:r>
            <a:endParaRPr lang="en-US" sz="1400" dirty="0"/>
          </a:p>
        </p:txBody>
      </p:sp>
    </p:spTree>
    <p:extLst>
      <p:ext uri="{BB962C8B-B14F-4D97-AF65-F5344CB8AC3E}">
        <p14:creationId xmlns:p14="http://schemas.microsoft.com/office/powerpoint/2010/main" val="329409690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598A-726C-4175-809B-556998DEA153}"/>
              </a:ext>
            </a:extLst>
          </p:cNvPr>
          <p:cNvSpPr>
            <a:spLocks noGrp="1"/>
          </p:cNvSpPr>
          <p:nvPr>
            <p:ph type="title"/>
          </p:nvPr>
        </p:nvSpPr>
        <p:spPr>
          <a:xfrm>
            <a:off x="468850" y="167118"/>
            <a:ext cx="8364432" cy="1005522"/>
          </a:xfrm>
        </p:spPr>
        <p:txBody>
          <a:bodyPr>
            <a:normAutofit fontScale="90000"/>
          </a:bodyPr>
          <a:lstStyle/>
          <a:p>
            <a:r>
              <a:rPr lang="en-US" dirty="0">
                <a:solidFill>
                  <a:srgbClr val="0070C0"/>
                </a:solidFill>
              </a:rPr>
              <a:t>Update of the statement on the low-cost sensors</a:t>
            </a:r>
          </a:p>
        </p:txBody>
      </p:sp>
      <p:pic>
        <p:nvPicPr>
          <p:cNvPr id="4" name="Picture 3">
            <a:extLst>
              <a:ext uri="{FF2B5EF4-FFF2-40B4-BE49-F238E27FC236}">
                <a16:creationId xmlns:a16="http://schemas.microsoft.com/office/drawing/2014/main" id="{CF19EF90-EE61-458C-9410-3FA59E6B05B0}"/>
              </a:ext>
            </a:extLst>
          </p:cNvPr>
          <p:cNvPicPr>
            <a:picLocks noChangeAspect="1"/>
          </p:cNvPicPr>
          <p:nvPr/>
        </p:nvPicPr>
        <p:blipFill>
          <a:blip r:embed="rId3"/>
          <a:stretch>
            <a:fillRect/>
          </a:stretch>
        </p:blipFill>
        <p:spPr>
          <a:xfrm>
            <a:off x="6325189" y="1385154"/>
            <a:ext cx="2721622" cy="3817161"/>
          </a:xfrm>
          <a:prstGeom prst="rect">
            <a:avLst/>
          </a:prstGeom>
        </p:spPr>
      </p:pic>
      <p:sp>
        <p:nvSpPr>
          <p:cNvPr id="5" name="Rectangle 4">
            <a:extLst>
              <a:ext uri="{FF2B5EF4-FFF2-40B4-BE49-F238E27FC236}">
                <a16:creationId xmlns:a16="http://schemas.microsoft.com/office/drawing/2014/main" id="{3BB03CA2-123E-4A2D-96CC-C76EE22B8CAA}"/>
              </a:ext>
            </a:extLst>
          </p:cNvPr>
          <p:cNvSpPr/>
          <p:nvPr/>
        </p:nvSpPr>
        <p:spPr>
          <a:xfrm>
            <a:off x="215371" y="1385154"/>
            <a:ext cx="5998998" cy="4770537"/>
          </a:xfrm>
          <a:prstGeom prst="rect">
            <a:avLst/>
          </a:prstGeom>
        </p:spPr>
        <p:txBody>
          <a:bodyPr wrap="square">
            <a:spAutoFit/>
          </a:bodyPr>
          <a:lstStyle/>
          <a:p>
            <a:r>
              <a:rPr lang="en-US" sz="1600" dirty="0"/>
              <a:t>(</a:t>
            </a:r>
            <a:r>
              <a:rPr lang="en-US" sz="1600" dirty="0" err="1"/>
              <a:t>i</a:t>
            </a:r>
            <a:r>
              <a:rPr lang="en-US" sz="1600" dirty="0"/>
              <a:t>)	LCS continue a trajectory of rapid growth and are likely to continue to do so.</a:t>
            </a:r>
          </a:p>
          <a:p>
            <a:r>
              <a:rPr lang="en-US" sz="1600" dirty="0"/>
              <a:t>(ii)	These devices are not yet suitable for replacing reference monitoring networks.</a:t>
            </a:r>
          </a:p>
          <a:p>
            <a:r>
              <a:rPr lang="en-US" sz="1600" dirty="0"/>
              <a:t>(iii)	LCS should be operated under a protocol of rigorous quality assurance and quality control that meets or exceeds the objectives of the research application.</a:t>
            </a:r>
          </a:p>
          <a:p>
            <a:r>
              <a:rPr lang="en-US" sz="1600" dirty="0"/>
              <a:t>(iv)	Almost all LCS have known and still-unknown issues that affect their precision and accuracy. These include sensors cross-sensitivity to the compounds that are not intended for measurements, effects induced by temperature and humidity, varied response times, and drifting baselines.</a:t>
            </a:r>
          </a:p>
          <a:p>
            <a:r>
              <a:rPr lang="en-US" sz="1600" dirty="0"/>
              <a:t>(v)	Community engagement and outreach, and the use of LCS in educational contexts, are a particular strength of these devices.</a:t>
            </a:r>
          </a:p>
          <a:p>
            <a:r>
              <a:rPr lang="en-US" sz="1600" dirty="0"/>
              <a:t>(vi)	LCS represent a logical tool to assess air quality in regions of the world that lack high quality atmospheric composition observations, and which are also understudied. But it is important to support these methods with appropriate calibration and validation platforms to ensure high quality data.</a:t>
            </a:r>
          </a:p>
        </p:txBody>
      </p:sp>
      <p:sp>
        <p:nvSpPr>
          <p:cNvPr id="3" name="TextBox 2">
            <a:extLst>
              <a:ext uri="{FF2B5EF4-FFF2-40B4-BE49-F238E27FC236}">
                <a16:creationId xmlns:a16="http://schemas.microsoft.com/office/drawing/2014/main" id="{1AF79AD2-E3CF-4730-8976-44FCAF4A99F2}"/>
              </a:ext>
            </a:extLst>
          </p:cNvPr>
          <p:cNvSpPr txBox="1"/>
          <p:nvPr/>
        </p:nvSpPr>
        <p:spPr>
          <a:xfrm>
            <a:off x="4971495" y="6208554"/>
            <a:ext cx="3572003" cy="461665"/>
          </a:xfrm>
          <a:prstGeom prst="rect">
            <a:avLst/>
          </a:prstGeom>
          <a:noFill/>
        </p:spPr>
        <p:txBody>
          <a:bodyPr wrap="none" rtlCol="0">
            <a:spAutoFit/>
          </a:bodyPr>
          <a:lstStyle/>
          <a:p>
            <a:r>
              <a:rPr lang="en-US" sz="2400" dirty="0">
                <a:solidFill>
                  <a:srgbClr val="00B050"/>
                </a:solidFill>
              </a:rPr>
              <a:t>Launched in February 2021</a:t>
            </a:r>
          </a:p>
        </p:txBody>
      </p:sp>
      <p:sp>
        <p:nvSpPr>
          <p:cNvPr id="6" name="TextBox 5">
            <a:extLst>
              <a:ext uri="{FF2B5EF4-FFF2-40B4-BE49-F238E27FC236}">
                <a16:creationId xmlns:a16="http://schemas.microsoft.com/office/drawing/2014/main" id="{0CDF1B77-C408-4091-AC4C-D3FC0FEE4CD3}"/>
              </a:ext>
            </a:extLst>
          </p:cNvPr>
          <p:cNvSpPr txBox="1"/>
          <p:nvPr/>
        </p:nvSpPr>
        <p:spPr>
          <a:xfrm>
            <a:off x="6384280" y="5223724"/>
            <a:ext cx="2603440" cy="646331"/>
          </a:xfrm>
          <a:prstGeom prst="rect">
            <a:avLst/>
          </a:prstGeom>
          <a:noFill/>
        </p:spPr>
        <p:txBody>
          <a:bodyPr wrap="square" rtlCol="0">
            <a:spAutoFit/>
          </a:bodyPr>
          <a:lstStyle/>
          <a:p>
            <a:pPr algn="ctr"/>
            <a:r>
              <a:rPr lang="en-US" dirty="0">
                <a:solidFill>
                  <a:srgbClr val="FF0000"/>
                </a:solidFill>
              </a:rPr>
              <a:t>Includes sections on LCS network cost estimate!</a:t>
            </a:r>
          </a:p>
        </p:txBody>
      </p:sp>
    </p:spTree>
    <p:extLst>
      <p:ext uri="{BB962C8B-B14F-4D97-AF65-F5344CB8AC3E}">
        <p14:creationId xmlns:p14="http://schemas.microsoft.com/office/powerpoint/2010/main" val="326305122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40D5-7F33-0840-BA50-A41E535F9F06}"/>
              </a:ext>
            </a:extLst>
          </p:cNvPr>
          <p:cNvSpPr>
            <a:spLocks noGrp="1"/>
          </p:cNvSpPr>
          <p:nvPr>
            <p:ph type="title"/>
          </p:nvPr>
        </p:nvSpPr>
        <p:spPr>
          <a:xfrm>
            <a:off x="484632" y="423356"/>
            <a:ext cx="8229600" cy="832225"/>
          </a:xfrm>
          <a:solidFill>
            <a:schemeClr val="accent1">
              <a:lumMod val="20000"/>
              <a:lumOff val="80000"/>
            </a:schemeClr>
          </a:solidFill>
          <a:ln w="22225">
            <a:solidFill>
              <a:srgbClr val="000090"/>
            </a:solidFill>
          </a:ln>
        </p:spPr>
        <p:txBody>
          <a:bodyPr vert="horz" lIns="91440" tIns="45720" rIns="91440" bIns="45720" rtlCol="0" anchor="ctr">
            <a:noAutofit/>
          </a:bodyPr>
          <a:lstStyle/>
          <a:p>
            <a:pPr algn="l" defTabSz="685800"/>
            <a:r>
              <a:rPr lang="en-AU" sz="2400" b="1" dirty="0">
                <a:solidFill>
                  <a:srgbClr val="000090"/>
                </a:solidFill>
                <a:latin typeface="Arial"/>
                <a:cs typeface="Arial"/>
              </a:rPr>
              <a:t>     Approach to WMO Unified Data Policy</a:t>
            </a:r>
            <a:endParaRPr lang="en-CH" sz="2400" b="1" dirty="0">
              <a:solidFill>
                <a:srgbClr val="000090"/>
              </a:solidFill>
              <a:latin typeface="Arial"/>
              <a:cs typeface="Arial"/>
            </a:endParaRPr>
          </a:p>
        </p:txBody>
      </p:sp>
      <p:sp>
        <p:nvSpPr>
          <p:cNvPr id="3" name="Content Placeholder 2">
            <a:extLst>
              <a:ext uri="{FF2B5EF4-FFF2-40B4-BE49-F238E27FC236}">
                <a16:creationId xmlns:a16="http://schemas.microsoft.com/office/drawing/2014/main" id="{8DABA2FA-9A40-024E-BC22-CC566DA3362E}"/>
              </a:ext>
            </a:extLst>
          </p:cNvPr>
          <p:cNvSpPr>
            <a:spLocks noGrp="1" noChangeAspect="1"/>
          </p:cNvSpPr>
          <p:nvPr>
            <p:ph idx="1"/>
          </p:nvPr>
        </p:nvSpPr>
        <p:spPr>
          <a:xfrm>
            <a:off x="374903" y="1408494"/>
            <a:ext cx="8316097" cy="4787222"/>
          </a:xfrm>
        </p:spPr>
        <p:txBody>
          <a:bodyPr>
            <a:normAutofit fontScale="62500" lnSpcReduction="20000"/>
          </a:bodyPr>
          <a:lstStyle/>
          <a:p>
            <a:r>
              <a:rPr lang="en-AU" dirty="0">
                <a:latin typeface="Calibri" panose="020F0502020204030204" pitchFamily="34" charset="0"/>
              </a:rPr>
              <a:t>Single, unified data policy </a:t>
            </a:r>
          </a:p>
          <a:p>
            <a:pPr lvl="1"/>
            <a:r>
              <a:rPr lang="en-AU" dirty="0">
                <a:latin typeface="Calibri" panose="020F0502020204030204" pitchFamily="34" charset="0"/>
              </a:rPr>
              <a:t>Earth Systems approach, centred around support for &amp; delivery of global NWP </a:t>
            </a:r>
          </a:p>
          <a:p>
            <a:r>
              <a:rPr lang="en-AU" dirty="0">
                <a:latin typeface="Calibri" panose="020F0502020204030204" pitchFamily="34" charset="0"/>
              </a:rPr>
              <a:t>Maintain policy and practice structural elements of Res 40</a:t>
            </a:r>
          </a:p>
          <a:p>
            <a:pPr lvl="1"/>
            <a:r>
              <a:rPr lang="en-GB" b="1" i="1" dirty="0">
                <a:latin typeface="Calibri" panose="020F0502020204030204" pitchFamily="34" charset="0"/>
              </a:rPr>
              <a:t>Free and unrestricted </a:t>
            </a:r>
            <a:r>
              <a:rPr lang="en-GB" dirty="0">
                <a:latin typeface="Calibri" panose="020F0502020204030204" pitchFamily="34" charset="0"/>
              </a:rPr>
              <a:t>international exchange “of Earth-system data”</a:t>
            </a:r>
          </a:p>
          <a:p>
            <a:pPr lvl="1"/>
            <a:r>
              <a:rPr lang="en-AU" b="1" i="1" dirty="0">
                <a:latin typeface="Calibri" panose="020F0502020204030204" pitchFamily="34" charset="0"/>
              </a:rPr>
              <a:t>Core</a:t>
            </a:r>
            <a:r>
              <a:rPr lang="en-AU" dirty="0">
                <a:latin typeface="Calibri" panose="020F0502020204030204" pitchFamily="34" charset="0"/>
              </a:rPr>
              <a:t> and </a:t>
            </a:r>
            <a:r>
              <a:rPr lang="en-AU" b="1" i="1" dirty="0">
                <a:latin typeface="Calibri" panose="020F0502020204030204" pitchFamily="34" charset="0"/>
              </a:rPr>
              <a:t>Recommended</a:t>
            </a:r>
            <a:r>
              <a:rPr lang="en-AU" dirty="0">
                <a:latin typeface="Calibri" panose="020F0502020204030204" pitchFamily="34" charset="0"/>
              </a:rPr>
              <a:t> exchange requirements specified in Annex 1 for all (7) WMO-relevant domains/disciplines</a:t>
            </a:r>
          </a:p>
          <a:p>
            <a:pPr lvl="1"/>
            <a:r>
              <a:rPr lang="en-GB" dirty="0">
                <a:latin typeface="Calibri" panose="020F0502020204030204" pitchFamily="34" charset="0"/>
              </a:rPr>
              <a:t>Data inclusively defined – observed, analysed, predicted, products</a:t>
            </a:r>
            <a:endParaRPr lang="en-AU" dirty="0">
              <a:latin typeface="Calibri" panose="020F0502020204030204" pitchFamily="34" charset="0"/>
            </a:endParaRPr>
          </a:p>
          <a:p>
            <a:r>
              <a:rPr lang="en-AU" dirty="0">
                <a:latin typeface="Calibri" panose="020F0502020204030204" pitchFamily="34" charset="0"/>
              </a:rPr>
              <a:t>Implementation and compliance monitoring</a:t>
            </a:r>
          </a:p>
          <a:p>
            <a:pPr lvl="1"/>
            <a:r>
              <a:rPr lang="en-GB" dirty="0">
                <a:latin typeface="Calibri" panose="020F0502020204030204" pitchFamily="34" charset="0"/>
              </a:rPr>
              <a:t>Absent in existing policies</a:t>
            </a:r>
          </a:p>
          <a:p>
            <a:pPr lvl="1"/>
            <a:r>
              <a:rPr lang="en-GB" dirty="0">
                <a:latin typeface="Calibri" panose="020F0502020204030204" pitchFamily="34" charset="0"/>
              </a:rPr>
              <a:t>Codify, update, enhance via Technical Regulations</a:t>
            </a:r>
          </a:p>
          <a:p>
            <a:pPr lvl="1"/>
            <a:r>
              <a:rPr lang="en-GB" dirty="0">
                <a:latin typeface="Calibri" panose="020F0502020204030204" pitchFamily="34" charset="0"/>
              </a:rPr>
              <a:t>Monitor and address non-compliance</a:t>
            </a:r>
          </a:p>
          <a:p>
            <a:pPr lvl="2"/>
            <a:r>
              <a:rPr lang="en-GB" sz="2900" dirty="0">
                <a:latin typeface="Calibri" panose="020F0502020204030204" pitchFamily="34" charset="0"/>
              </a:rPr>
              <a:t>including through capacity development</a:t>
            </a:r>
          </a:p>
          <a:p>
            <a:r>
              <a:rPr lang="en-AU" dirty="0">
                <a:latin typeface="Calibri" panose="020F0502020204030204" pitchFamily="34" charset="0"/>
              </a:rPr>
              <a:t>Periodic, consultative review of practice aspects</a:t>
            </a:r>
          </a:p>
          <a:p>
            <a:pPr lvl="1"/>
            <a:r>
              <a:rPr lang="en-AU" dirty="0">
                <a:latin typeface="Calibri" panose="020F0502020204030204" pitchFamily="34" charset="0"/>
              </a:rPr>
              <a:t>Ensure </a:t>
            </a:r>
            <a:r>
              <a:rPr lang="en-AU">
                <a:latin typeface="Calibri" panose="020F0502020204030204" pitchFamily="34" charset="0"/>
              </a:rPr>
              <a:t>policy remains </a:t>
            </a:r>
            <a:r>
              <a:rPr lang="en-AU" dirty="0">
                <a:latin typeface="Calibri" panose="020F0502020204030204" pitchFamily="34" charset="0"/>
              </a:rPr>
              <a:t>fit-for-purpose</a:t>
            </a:r>
          </a:p>
          <a:p>
            <a:pPr lvl="1"/>
            <a:r>
              <a:rPr lang="en-AU" dirty="0">
                <a:latin typeface="Calibri" panose="020F0502020204030204" pitchFamily="34" charset="0"/>
              </a:rPr>
              <a:t>Based on changing demand, user need, data options</a:t>
            </a:r>
          </a:p>
          <a:p>
            <a:pPr lvl="1"/>
            <a:r>
              <a:rPr lang="en-AU" dirty="0">
                <a:latin typeface="Calibri" panose="020F0502020204030204" pitchFamily="34" charset="0"/>
              </a:rPr>
              <a:t>Review specification of data types as warranted</a:t>
            </a:r>
          </a:p>
          <a:p>
            <a:pPr lvl="2"/>
            <a:r>
              <a:rPr lang="en-AU" sz="2900" dirty="0">
                <a:latin typeface="Calibri" panose="020F0502020204030204" pitchFamily="34" charset="0"/>
              </a:rPr>
              <a:t>Introduce new ‘emerging’ data types</a:t>
            </a:r>
          </a:p>
        </p:txBody>
      </p:sp>
      <p:grpSp>
        <p:nvGrpSpPr>
          <p:cNvPr id="33" name="Group 32">
            <a:extLst>
              <a:ext uri="{FF2B5EF4-FFF2-40B4-BE49-F238E27FC236}">
                <a16:creationId xmlns:a16="http://schemas.microsoft.com/office/drawing/2014/main" id="{4E817FD1-0AF4-4FE2-B665-2FC117A59F82}"/>
              </a:ext>
            </a:extLst>
          </p:cNvPr>
          <p:cNvGrpSpPr>
            <a:grpSpLocks noChangeAspect="1"/>
          </p:cNvGrpSpPr>
          <p:nvPr/>
        </p:nvGrpSpPr>
        <p:grpSpPr>
          <a:xfrm>
            <a:off x="6311653" y="3582756"/>
            <a:ext cx="2713389" cy="2460048"/>
            <a:chOff x="1545522" y="1409413"/>
            <a:chExt cx="4896529" cy="4485485"/>
          </a:xfrm>
        </p:grpSpPr>
        <p:pic>
          <p:nvPicPr>
            <p:cNvPr id="34" name="Picture 2" descr="See the source image">
              <a:extLst>
                <a:ext uri="{FF2B5EF4-FFF2-40B4-BE49-F238E27FC236}">
                  <a16:creationId xmlns:a16="http://schemas.microsoft.com/office/drawing/2014/main" id="{C4E86056-00F8-44E9-A691-BD9DE2590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284" y="2619598"/>
              <a:ext cx="2316368" cy="22044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DEBB3990-027E-4034-8288-B305A7DAC251}"/>
                </a:ext>
              </a:extLst>
            </p:cNvPr>
            <p:cNvSpPr/>
            <p:nvPr/>
          </p:nvSpPr>
          <p:spPr>
            <a:xfrm>
              <a:off x="1926739" y="1765647"/>
              <a:ext cx="4082512" cy="3895876"/>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6" name="Group 35">
              <a:extLst>
                <a:ext uri="{FF2B5EF4-FFF2-40B4-BE49-F238E27FC236}">
                  <a16:creationId xmlns:a16="http://schemas.microsoft.com/office/drawing/2014/main" id="{8D87C6EF-97EC-49B9-A38D-B7C473E226FF}"/>
                </a:ext>
              </a:extLst>
            </p:cNvPr>
            <p:cNvGrpSpPr/>
            <p:nvPr/>
          </p:nvGrpSpPr>
          <p:grpSpPr>
            <a:xfrm>
              <a:off x="1778513" y="2295557"/>
              <a:ext cx="885886" cy="822497"/>
              <a:chOff x="6291943" y="4861904"/>
              <a:chExt cx="983151" cy="955080"/>
            </a:xfrm>
          </p:grpSpPr>
          <p:sp>
            <p:nvSpPr>
              <p:cNvPr id="58" name="Oval 57">
                <a:extLst>
                  <a:ext uri="{FF2B5EF4-FFF2-40B4-BE49-F238E27FC236}">
                    <a16:creationId xmlns:a16="http://schemas.microsoft.com/office/drawing/2014/main" id="{86918FEA-B6E0-4A16-B59E-4AD53D82E01A}"/>
                  </a:ext>
                </a:extLst>
              </p:cNvPr>
              <p:cNvSpPr/>
              <p:nvPr/>
            </p:nvSpPr>
            <p:spPr>
              <a:xfrm>
                <a:off x="6291943" y="4861904"/>
                <a:ext cx="983151" cy="948776"/>
              </a:xfrm>
              <a:prstGeom prst="ellipse">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9" name="Graphic 58" descr="Lightning with solid fill">
                <a:extLst>
                  <a:ext uri="{FF2B5EF4-FFF2-40B4-BE49-F238E27FC236}">
                    <a16:creationId xmlns:a16="http://schemas.microsoft.com/office/drawing/2014/main" id="{3EE1D32E-C0A5-484C-BA2C-18CFCAF64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4772" y="4902584"/>
                <a:ext cx="914400" cy="914400"/>
              </a:xfrm>
              <a:prstGeom prst="rect">
                <a:avLst/>
              </a:prstGeom>
            </p:spPr>
          </p:pic>
        </p:grpSp>
        <p:grpSp>
          <p:nvGrpSpPr>
            <p:cNvPr id="37" name="Group 36">
              <a:extLst>
                <a:ext uri="{FF2B5EF4-FFF2-40B4-BE49-F238E27FC236}">
                  <a16:creationId xmlns:a16="http://schemas.microsoft.com/office/drawing/2014/main" id="{59980EB7-2B8E-4126-9679-89E0D13983CC}"/>
                </a:ext>
              </a:extLst>
            </p:cNvPr>
            <p:cNvGrpSpPr/>
            <p:nvPr/>
          </p:nvGrpSpPr>
          <p:grpSpPr>
            <a:xfrm>
              <a:off x="2698112" y="5076843"/>
              <a:ext cx="885886" cy="818055"/>
              <a:chOff x="6366995" y="274435"/>
              <a:chExt cx="983151" cy="949922"/>
            </a:xfrm>
          </p:grpSpPr>
          <p:sp>
            <p:nvSpPr>
              <p:cNvPr id="56" name="Oval 55">
                <a:extLst>
                  <a:ext uri="{FF2B5EF4-FFF2-40B4-BE49-F238E27FC236}">
                    <a16:creationId xmlns:a16="http://schemas.microsoft.com/office/drawing/2014/main" id="{474BEEB7-6883-4FCC-B7A4-2B23CE10BEA6}"/>
                  </a:ext>
                </a:extLst>
              </p:cNvPr>
              <p:cNvSpPr/>
              <p:nvPr/>
            </p:nvSpPr>
            <p:spPr>
              <a:xfrm>
                <a:off x="6366995" y="275581"/>
                <a:ext cx="983151" cy="948776"/>
              </a:xfrm>
              <a:prstGeom prst="ellipse">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descr="Snowflake with solid fill">
                <a:extLst>
                  <a:ext uri="{FF2B5EF4-FFF2-40B4-BE49-F238E27FC236}">
                    <a16:creationId xmlns:a16="http://schemas.microsoft.com/office/drawing/2014/main" id="{F6C0B38D-9BE8-4E92-A059-8F2655E875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5070" y="274435"/>
                <a:ext cx="914400" cy="914400"/>
              </a:xfrm>
              <a:prstGeom prst="rect">
                <a:avLst/>
              </a:prstGeom>
            </p:spPr>
          </p:pic>
        </p:grpSp>
        <p:sp>
          <p:nvSpPr>
            <p:cNvPr id="38" name="Oval 37">
              <a:extLst>
                <a:ext uri="{FF2B5EF4-FFF2-40B4-BE49-F238E27FC236}">
                  <a16:creationId xmlns:a16="http://schemas.microsoft.com/office/drawing/2014/main" id="{6EB318A6-1C78-43BE-9389-57FC6472BF40}"/>
                </a:ext>
              </a:extLst>
            </p:cNvPr>
            <p:cNvSpPr/>
            <p:nvPr/>
          </p:nvSpPr>
          <p:spPr>
            <a:xfrm>
              <a:off x="5556165" y="3490074"/>
              <a:ext cx="885886" cy="817068"/>
            </a:xfrm>
            <a:prstGeom prst="ellipse">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9" name="Graphic 38" descr="Wave with solid fill">
              <a:extLst>
                <a:ext uri="{FF2B5EF4-FFF2-40B4-BE49-F238E27FC236}">
                  <a16:creationId xmlns:a16="http://schemas.microsoft.com/office/drawing/2014/main" id="{B312DB11-1091-4F51-9FBE-2A423E41CF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3821" y="3517489"/>
              <a:ext cx="712248" cy="680720"/>
            </a:xfrm>
            <a:prstGeom prst="rect">
              <a:avLst/>
            </a:prstGeom>
          </p:spPr>
        </p:pic>
        <p:grpSp>
          <p:nvGrpSpPr>
            <p:cNvPr id="40" name="Group 39">
              <a:extLst>
                <a:ext uri="{FF2B5EF4-FFF2-40B4-BE49-F238E27FC236}">
                  <a16:creationId xmlns:a16="http://schemas.microsoft.com/office/drawing/2014/main" id="{1F848126-BD0F-422B-92CE-1E8A34CD3370}"/>
                </a:ext>
              </a:extLst>
            </p:cNvPr>
            <p:cNvGrpSpPr/>
            <p:nvPr/>
          </p:nvGrpSpPr>
          <p:grpSpPr>
            <a:xfrm>
              <a:off x="4964437" y="1915038"/>
              <a:ext cx="885886" cy="817068"/>
              <a:chOff x="7275094" y="3361967"/>
              <a:chExt cx="983151" cy="948776"/>
            </a:xfrm>
          </p:grpSpPr>
          <p:sp>
            <p:nvSpPr>
              <p:cNvPr id="54" name="Oval 53">
                <a:extLst>
                  <a:ext uri="{FF2B5EF4-FFF2-40B4-BE49-F238E27FC236}">
                    <a16:creationId xmlns:a16="http://schemas.microsoft.com/office/drawing/2014/main" id="{15EE9F12-A990-475A-B856-D76071CEB53A}"/>
                  </a:ext>
                </a:extLst>
              </p:cNvPr>
              <p:cNvSpPr/>
              <p:nvPr/>
            </p:nvSpPr>
            <p:spPr>
              <a:xfrm>
                <a:off x="7275094" y="3361967"/>
                <a:ext cx="983151" cy="948776"/>
              </a:xfrm>
              <a:prstGeom prst="ellipse">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5" name="Graphic 54" descr="Water with solid fill">
                <a:extLst>
                  <a:ext uri="{FF2B5EF4-FFF2-40B4-BE49-F238E27FC236}">
                    <a16:creationId xmlns:a16="http://schemas.microsoft.com/office/drawing/2014/main" id="{258940FD-5BEC-4376-9CDC-696BEE82CD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50146" y="3420403"/>
                <a:ext cx="842214" cy="842214"/>
              </a:xfrm>
              <a:prstGeom prst="rect">
                <a:avLst/>
              </a:prstGeom>
            </p:spPr>
          </p:pic>
        </p:grpSp>
        <p:grpSp>
          <p:nvGrpSpPr>
            <p:cNvPr id="41" name="Group 40">
              <a:extLst>
                <a:ext uri="{FF2B5EF4-FFF2-40B4-BE49-F238E27FC236}">
                  <a16:creationId xmlns:a16="http://schemas.microsoft.com/office/drawing/2014/main" id="{825ED88A-DDCA-4346-AC91-EC54C4F79890}"/>
                </a:ext>
              </a:extLst>
            </p:cNvPr>
            <p:cNvGrpSpPr/>
            <p:nvPr/>
          </p:nvGrpSpPr>
          <p:grpSpPr>
            <a:xfrm>
              <a:off x="3273597" y="1409413"/>
              <a:ext cx="885886" cy="817068"/>
              <a:chOff x="7439527" y="5056701"/>
              <a:chExt cx="983151" cy="948776"/>
            </a:xfrm>
          </p:grpSpPr>
          <p:sp>
            <p:nvSpPr>
              <p:cNvPr id="51" name="Oval 50">
                <a:extLst>
                  <a:ext uri="{FF2B5EF4-FFF2-40B4-BE49-F238E27FC236}">
                    <a16:creationId xmlns:a16="http://schemas.microsoft.com/office/drawing/2014/main" id="{9AF0D331-B49C-463A-9BE7-A0855FED0E39}"/>
                  </a:ext>
                </a:extLst>
              </p:cNvPr>
              <p:cNvSpPr/>
              <p:nvPr/>
            </p:nvSpPr>
            <p:spPr>
              <a:xfrm>
                <a:off x="7439527" y="5056701"/>
                <a:ext cx="983151" cy="948776"/>
              </a:xfrm>
              <a:prstGeom prst="ellipse">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2" name="Graphic 51" descr="Thermometer with solid fill">
                <a:extLst>
                  <a:ext uri="{FF2B5EF4-FFF2-40B4-BE49-F238E27FC236}">
                    <a16:creationId xmlns:a16="http://schemas.microsoft.com/office/drawing/2014/main" id="{EDA24AF9-7522-4BE0-BFAC-F63183E23E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06995" y="5513901"/>
                <a:ext cx="418240" cy="418240"/>
              </a:xfrm>
              <a:prstGeom prst="rect">
                <a:avLst/>
              </a:prstGeom>
            </p:spPr>
          </p:pic>
          <p:pic>
            <p:nvPicPr>
              <p:cNvPr id="53" name="Graphic 52" descr="Earth globe: Africa and Europe with solid fill">
                <a:extLst>
                  <a:ext uri="{FF2B5EF4-FFF2-40B4-BE49-F238E27FC236}">
                    <a16:creationId xmlns:a16="http://schemas.microsoft.com/office/drawing/2014/main" id="{2726CD4B-10C4-4065-8D9D-3A54A9106D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6938" y="5106332"/>
                <a:ext cx="716594" cy="716594"/>
              </a:xfrm>
              <a:prstGeom prst="rect">
                <a:avLst/>
              </a:prstGeom>
            </p:spPr>
          </p:pic>
        </p:grpSp>
        <p:grpSp>
          <p:nvGrpSpPr>
            <p:cNvPr id="42" name="Group 41">
              <a:extLst>
                <a:ext uri="{FF2B5EF4-FFF2-40B4-BE49-F238E27FC236}">
                  <a16:creationId xmlns:a16="http://schemas.microsoft.com/office/drawing/2014/main" id="{C8AF7FC0-9C2A-48EC-B3C3-9DF8FF43552D}"/>
                </a:ext>
              </a:extLst>
            </p:cNvPr>
            <p:cNvGrpSpPr/>
            <p:nvPr/>
          </p:nvGrpSpPr>
          <p:grpSpPr>
            <a:xfrm>
              <a:off x="4589121" y="4948560"/>
              <a:ext cx="885886" cy="828418"/>
              <a:chOff x="10553413" y="4970186"/>
              <a:chExt cx="983151" cy="961955"/>
            </a:xfrm>
          </p:grpSpPr>
          <p:sp>
            <p:nvSpPr>
              <p:cNvPr id="48" name="Oval 47">
                <a:extLst>
                  <a:ext uri="{FF2B5EF4-FFF2-40B4-BE49-F238E27FC236}">
                    <a16:creationId xmlns:a16="http://schemas.microsoft.com/office/drawing/2014/main" id="{95682B51-3028-44A1-9CB7-CB0D27DC2D9F}"/>
                  </a:ext>
                </a:extLst>
              </p:cNvPr>
              <p:cNvSpPr/>
              <p:nvPr/>
            </p:nvSpPr>
            <p:spPr>
              <a:xfrm>
                <a:off x="10553413" y="4983365"/>
                <a:ext cx="983151" cy="948776"/>
              </a:xfrm>
              <a:prstGeom prst="ellipse">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9" name="Graphic 48" descr="Power Plant with solid fill">
                <a:extLst>
                  <a:ext uri="{FF2B5EF4-FFF2-40B4-BE49-F238E27FC236}">
                    <a16:creationId xmlns:a16="http://schemas.microsoft.com/office/drawing/2014/main" id="{656AD13A-727E-4C7A-B8E5-13B27036D66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62096" y="5283412"/>
                <a:ext cx="565479" cy="565479"/>
              </a:xfrm>
              <a:prstGeom prst="rect">
                <a:avLst/>
              </a:prstGeom>
            </p:spPr>
          </p:pic>
          <p:pic>
            <p:nvPicPr>
              <p:cNvPr id="50" name="Graphic 49" descr="Earth outline">
                <a:extLst>
                  <a:ext uri="{FF2B5EF4-FFF2-40B4-BE49-F238E27FC236}">
                    <a16:creationId xmlns:a16="http://schemas.microsoft.com/office/drawing/2014/main" id="{1D8D0D81-E707-4E04-9461-2F05F2CB2BE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38206" y="4970186"/>
                <a:ext cx="623923" cy="623923"/>
              </a:xfrm>
              <a:prstGeom prst="rect">
                <a:avLst/>
              </a:prstGeom>
            </p:spPr>
          </p:pic>
        </p:grpSp>
        <p:grpSp>
          <p:nvGrpSpPr>
            <p:cNvPr id="43" name="Group 42">
              <a:extLst>
                <a:ext uri="{FF2B5EF4-FFF2-40B4-BE49-F238E27FC236}">
                  <a16:creationId xmlns:a16="http://schemas.microsoft.com/office/drawing/2014/main" id="{5018BE34-CDD3-4F46-8D86-CEF8A11F5C71}"/>
                </a:ext>
              </a:extLst>
            </p:cNvPr>
            <p:cNvGrpSpPr/>
            <p:nvPr/>
          </p:nvGrpSpPr>
          <p:grpSpPr>
            <a:xfrm>
              <a:off x="1545522" y="3905705"/>
              <a:ext cx="924943" cy="843867"/>
              <a:chOff x="318175" y="2699477"/>
              <a:chExt cx="1026497" cy="979895"/>
            </a:xfrm>
          </p:grpSpPr>
          <p:sp>
            <p:nvSpPr>
              <p:cNvPr id="45" name="Oval 44">
                <a:extLst>
                  <a:ext uri="{FF2B5EF4-FFF2-40B4-BE49-F238E27FC236}">
                    <a16:creationId xmlns:a16="http://schemas.microsoft.com/office/drawing/2014/main" id="{32D7AD71-2831-40DE-9BE8-7E3A00BA4BAE}"/>
                  </a:ext>
                </a:extLst>
              </p:cNvPr>
              <p:cNvSpPr/>
              <p:nvPr/>
            </p:nvSpPr>
            <p:spPr>
              <a:xfrm>
                <a:off x="361521" y="2730596"/>
                <a:ext cx="983151" cy="948776"/>
              </a:xfrm>
              <a:prstGeom prst="ellipse">
                <a:avLst/>
              </a:prstGeom>
              <a:solidFill>
                <a:schemeClr val="bg1">
                  <a:lumMod val="8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6" name="Graphic 45" descr="Dim (Smaller Sun) with solid fill">
                <a:extLst>
                  <a:ext uri="{FF2B5EF4-FFF2-40B4-BE49-F238E27FC236}">
                    <a16:creationId xmlns:a16="http://schemas.microsoft.com/office/drawing/2014/main" id="{A16491E4-3C2A-4644-A752-D72256925A8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18175" y="2699477"/>
                <a:ext cx="750148" cy="750148"/>
              </a:xfrm>
              <a:prstGeom prst="rect">
                <a:avLst/>
              </a:prstGeom>
            </p:spPr>
          </p:pic>
          <p:pic>
            <p:nvPicPr>
              <p:cNvPr id="47" name="Graphic 46" descr="Earth globe: Americas with solid fill">
                <a:extLst>
                  <a:ext uri="{FF2B5EF4-FFF2-40B4-BE49-F238E27FC236}">
                    <a16:creationId xmlns:a16="http://schemas.microsoft.com/office/drawing/2014/main" id="{24F354FF-B076-4701-8366-61354108CFB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85236" y="3198676"/>
                <a:ext cx="443454" cy="443454"/>
              </a:xfrm>
              <a:prstGeom prst="rect">
                <a:avLst/>
              </a:prstGeom>
            </p:spPr>
          </p:pic>
        </p:grpSp>
        <p:pic>
          <p:nvPicPr>
            <p:cNvPr id="44" name="Picture 6">
              <a:extLst>
                <a:ext uri="{FF2B5EF4-FFF2-40B4-BE49-F238E27FC236}">
                  <a16:creationId xmlns:a16="http://schemas.microsoft.com/office/drawing/2014/main" id="{C8873BFA-4032-458D-A8BC-412E5FB2641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54057" y="2640895"/>
              <a:ext cx="2268970" cy="225702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CEA0F2D8-CCC7-4B3F-A819-8B55099717CF}"/>
              </a:ext>
            </a:extLst>
          </p:cNvPr>
          <p:cNvSpPr txBox="1"/>
          <p:nvPr/>
        </p:nvSpPr>
        <p:spPr>
          <a:xfrm>
            <a:off x="4520758" y="6391091"/>
            <a:ext cx="4154214" cy="369332"/>
          </a:xfrm>
          <a:prstGeom prst="rect">
            <a:avLst/>
          </a:prstGeom>
          <a:noFill/>
        </p:spPr>
        <p:txBody>
          <a:bodyPr wrap="none" rtlCol="0">
            <a:spAutoFit/>
          </a:bodyPr>
          <a:lstStyle/>
          <a:p>
            <a:r>
              <a:rPr lang="en-US" dirty="0">
                <a:solidFill>
                  <a:srgbClr val="00B050"/>
                </a:solidFill>
              </a:rPr>
              <a:t>Will go to WMO Congress in October 2021</a:t>
            </a:r>
          </a:p>
        </p:txBody>
      </p:sp>
    </p:spTree>
    <p:extLst>
      <p:ext uri="{BB962C8B-B14F-4D97-AF65-F5344CB8AC3E}">
        <p14:creationId xmlns:p14="http://schemas.microsoft.com/office/powerpoint/2010/main" val="135589802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F906-78CB-9844-A381-046210256254}"/>
              </a:ext>
            </a:extLst>
          </p:cNvPr>
          <p:cNvSpPr>
            <a:spLocks noGrp="1"/>
          </p:cNvSpPr>
          <p:nvPr>
            <p:ph type="title"/>
          </p:nvPr>
        </p:nvSpPr>
        <p:spPr>
          <a:xfrm>
            <a:off x="457200" y="271849"/>
            <a:ext cx="8229600" cy="1143000"/>
          </a:xfrm>
        </p:spPr>
        <p:txBody>
          <a:bodyPr anchor="ctr">
            <a:noAutofit/>
          </a:bodyPr>
          <a:lstStyle/>
          <a:p>
            <a:pPr>
              <a:lnSpc>
                <a:spcPct val="90000"/>
              </a:lnSpc>
            </a:pPr>
            <a:r>
              <a:rPr lang="en-US" altLang="x-none" sz="3200" b="1" dirty="0">
                <a:solidFill>
                  <a:srgbClr val="0070C0"/>
                </a:solidFill>
              </a:rPr>
              <a:t>Priorities for 2021 and the Research Board workplan </a:t>
            </a:r>
            <a:br>
              <a:rPr lang="en-US" altLang="x-none" sz="3200" b="1" dirty="0"/>
            </a:br>
            <a:endParaRPr lang="en-US" altLang="x-none" sz="3200" b="1" dirty="0"/>
          </a:p>
        </p:txBody>
      </p:sp>
      <p:pic>
        <p:nvPicPr>
          <p:cNvPr id="4" name="Picture 3">
            <a:extLst>
              <a:ext uri="{FF2B5EF4-FFF2-40B4-BE49-F238E27FC236}">
                <a16:creationId xmlns:a16="http://schemas.microsoft.com/office/drawing/2014/main" id="{751800F2-48C9-4602-B90C-0638827B8EEC}"/>
              </a:ext>
            </a:extLst>
          </p:cNvPr>
          <p:cNvPicPr>
            <a:picLocks noChangeAspect="1"/>
          </p:cNvPicPr>
          <p:nvPr/>
        </p:nvPicPr>
        <p:blipFill>
          <a:blip r:embed="rId3"/>
          <a:stretch>
            <a:fillRect/>
          </a:stretch>
        </p:blipFill>
        <p:spPr>
          <a:xfrm>
            <a:off x="711506" y="1414849"/>
            <a:ext cx="3010268" cy="4267431"/>
          </a:xfrm>
          <a:prstGeom prst="rect">
            <a:avLst/>
          </a:prstGeom>
          <a:noFill/>
        </p:spPr>
      </p:pic>
      <p:sp>
        <p:nvSpPr>
          <p:cNvPr id="3" name="Content Placeholder 2">
            <a:extLst>
              <a:ext uri="{FF2B5EF4-FFF2-40B4-BE49-F238E27FC236}">
                <a16:creationId xmlns:a16="http://schemas.microsoft.com/office/drawing/2014/main" id="{474A8C48-4633-7B43-867B-5BC5A757D233}"/>
              </a:ext>
            </a:extLst>
          </p:cNvPr>
          <p:cNvSpPr>
            <a:spLocks noGrp="1"/>
          </p:cNvSpPr>
          <p:nvPr>
            <p:ph sz="half" idx="2"/>
          </p:nvPr>
        </p:nvSpPr>
        <p:spPr>
          <a:xfrm>
            <a:off x="4235106" y="1156317"/>
            <a:ext cx="4643855" cy="5528568"/>
          </a:xfrm>
        </p:spPr>
        <p:txBody>
          <a:bodyPr>
            <a:normAutofit lnSpcReduction="10000"/>
          </a:bodyPr>
          <a:lstStyle/>
          <a:p>
            <a:pPr defTabSz="685800" eaLnBrk="0" fontAlgn="base" hangingPunct="0">
              <a:lnSpc>
                <a:spcPct val="90000"/>
              </a:lnSpc>
              <a:spcBef>
                <a:spcPct val="0"/>
              </a:spcBef>
              <a:spcAft>
                <a:spcPct val="0"/>
              </a:spcAft>
            </a:pPr>
            <a:endParaRPr lang="en-US" altLang="x-none" sz="1600" dirty="0"/>
          </a:p>
          <a:p>
            <a:pPr lvl="1" defTabSz="685800" eaLnBrk="0" fontAlgn="base" hangingPunct="0">
              <a:lnSpc>
                <a:spcPct val="90000"/>
              </a:lnSpc>
              <a:spcBef>
                <a:spcPct val="0"/>
              </a:spcBef>
              <a:spcAft>
                <a:spcPct val="0"/>
              </a:spcAft>
            </a:pPr>
            <a:r>
              <a:rPr lang="en-US" altLang="x-none" sz="1600" dirty="0"/>
              <a:t>Extension of Task Team </a:t>
            </a:r>
            <a:r>
              <a:rPr lang="en-US" sz="1600" i="1" dirty="0" err="1"/>
              <a:t>Exascale</a:t>
            </a:r>
            <a:r>
              <a:rPr lang="en-US" sz="1600" i="1" dirty="0"/>
              <a:t> computing/AI</a:t>
            </a:r>
            <a:r>
              <a:rPr lang="en-US" altLang="x-none" sz="1600" i="1" dirty="0"/>
              <a:t>s </a:t>
            </a:r>
            <a:r>
              <a:rPr lang="en-US" altLang="x-none" sz="1600" dirty="0"/>
              <a:t>with new focus (until Cg, October 2021) </a:t>
            </a:r>
          </a:p>
          <a:p>
            <a:pPr marL="342900" lvl="1" indent="0" defTabSz="685800" eaLnBrk="0" fontAlgn="base" hangingPunct="0">
              <a:lnSpc>
                <a:spcPct val="90000"/>
              </a:lnSpc>
              <a:spcBef>
                <a:spcPct val="0"/>
              </a:spcBef>
              <a:spcAft>
                <a:spcPct val="0"/>
              </a:spcAft>
              <a:buNone/>
            </a:pPr>
            <a:endParaRPr lang="en-US" altLang="x-none" sz="1600" dirty="0"/>
          </a:p>
          <a:p>
            <a:pPr lvl="1" defTabSz="685800" eaLnBrk="0" fontAlgn="base" hangingPunct="0">
              <a:lnSpc>
                <a:spcPct val="90000"/>
              </a:lnSpc>
              <a:spcBef>
                <a:spcPct val="0"/>
              </a:spcBef>
              <a:spcAft>
                <a:spcPct val="0"/>
              </a:spcAft>
            </a:pPr>
            <a:r>
              <a:rPr lang="en-US" altLang="x-none" sz="1600" dirty="0"/>
              <a:t>Continuation of Task Team </a:t>
            </a:r>
            <a:r>
              <a:rPr lang="en-US" altLang="x-none" sz="1600" i="1" dirty="0"/>
              <a:t>SARS-CoV-2/COVID-19/Meteorological and Air Quality Factors </a:t>
            </a:r>
            <a:r>
              <a:rPr lang="en-US" altLang="x-none" sz="1600" dirty="0"/>
              <a:t>(until Cg, October 2021) </a:t>
            </a:r>
            <a:br>
              <a:rPr lang="en-US" altLang="x-none" sz="1600" dirty="0"/>
            </a:br>
            <a:endParaRPr lang="en-US" altLang="x-none" sz="1600" dirty="0"/>
          </a:p>
          <a:p>
            <a:pPr lvl="1" defTabSz="685800" eaLnBrk="0" fontAlgn="base" hangingPunct="0">
              <a:lnSpc>
                <a:spcPct val="90000"/>
              </a:lnSpc>
              <a:spcBef>
                <a:spcPct val="0"/>
              </a:spcBef>
              <a:spcAft>
                <a:spcPct val="0"/>
              </a:spcAft>
            </a:pPr>
            <a:r>
              <a:rPr lang="en-US" altLang="x-none" sz="1600" dirty="0"/>
              <a:t>RB help to identify synergies and support to the 3 programs (ongoing)</a:t>
            </a:r>
            <a:br>
              <a:rPr lang="en-US" altLang="x-none" sz="1600" dirty="0"/>
            </a:br>
            <a:endParaRPr lang="en-US" altLang="x-none" sz="1600" dirty="0"/>
          </a:p>
          <a:p>
            <a:pPr lvl="1" defTabSz="685800" eaLnBrk="0" fontAlgn="base" hangingPunct="0">
              <a:lnSpc>
                <a:spcPct val="90000"/>
              </a:lnSpc>
              <a:spcBef>
                <a:spcPct val="0"/>
              </a:spcBef>
              <a:spcAft>
                <a:spcPct val="0"/>
              </a:spcAft>
            </a:pPr>
            <a:r>
              <a:rPr lang="en-US" altLang="x-none" sz="1600" dirty="0"/>
              <a:t>Contribute to hydrology Research Strategy to improve the delivery of hydrologic information &amp; services and build partnership across WMO, UNESCO and community</a:t>
            </a:r>
          </a:p>
          <a:p>
            <a:pPr lvl="1" defTabSz="685800" eaLnBrk="0" fontAlgn="base" hangingPunct="0">
              <a:lnSpc>
                <a:spcPct val="90000"/>
              </a:lnSpc>
              <a:spcBef>
                <a:spcPct val="0"/>
              </a:spcBef>
              <a:spcAft>
                <a:spcPct val="0"/>
              </a:spcAft>
            </a:pPr>
            <a:endParaRPr lang="en-US" altLang="x-none" sz="1600" dirty="0"/>
          </a:p>
          <a:p>
            <a:pPr lvl="1" defTabSz="685800" eaLnBrk="0" fontAlgn="base" hangingPunct="0">
              <a:lnSpc>
                <a:spcPct val="90000"/>
              </a:lnSpc>
              <a:spcBef>
                <a:spcPct val="0"/>
              </a:spcBef>
              <a:spcAft>
                <a:spcPct val="0"/>
              </a:spcAft>
            </a:pPr>
            <a:r>
              <a:rPr lang="en-US" altLang="x-none" sz="1600" dirty="0"/>
              <a:t>Improve collaboration with Technical Commission and Regional Associations</a:t>
            </a:r>
          </a:p>
          <a:p>
            <a:pPr marL="457200" lvl="1" indent="0" defTabSz="685800" eaLnBrk="0" fontAlgn="base" hangingPunct="0">
              <a:lnSpc>
                <a:spcPct val="90000"/>
              </a:lnSpc>
              <a:spcBef>
                <a:spcPct val="0"/>
              </a:spcBef>
              <a:spcAft>
                <a:spcPct val="0"/>
              </a:spcAft>
              <a:buNone/>
            </a:pPr>
            <a:endParaRPr lang="en-US" altLang="x-none" sz="1600" dirty="0"/>
          </a:p>
          <a:p>
            <a:pPr lvl="1" defTabSz="685800" eaLnBrk="0" fontAlgn="base" hangingPunct="0">
              <a:lnSpc>
                <a:spcPct val="90000"/>
              </a:lnSpc>
              <a:spcBef>
                <a:spcPct val="0"/>
              </a:spcBef>
              <a:spcAft>
                <a:spcPct val="0"/>
              </a:spcAft>
            </a:pPr>
            <a:r>
              <a:rPr lang="en-US" altLang="x-none" sz="1600" dirty="0"/>
              <a:t>Strengthen capacity building and education with focus on Early Career Scientists</a:t>
            </a:r>
          </a:p>
          <a:p>
            <a:pPr lvl="1" defTabSz="685800" eaLnBrk="0" fontAlgn="base" hangingPunct="0">
              <a:lnSpc>
                <a:spcPct val="90000"/>
              </a:lnSpc>
              <a:spcBef>
                <a:spcPct val="0"/>
              </a:spcBef>
              <a:spcAft>
                <a:spcPct val="0"/>
              </a:spcAft>
            </a:pPr>
            <a:endParaRPr lang="en-US" altLang="x-none" sz="1600" dirty="0"/>
          </a:p>
          <a:p>
            <a:pPr lvl="1" defTabSz="685800" eaLnBrk="0" fontAlgn="base" hangingPunct="0">
              <a:lnSpc>
                <a:spcPct val="90000"/>
              </a:lnSpc>
              <a:spcBef>
                <a:spcPct val="0"/>
              </a:spcBef>
              <a:spcAft>
                <a:spcPct val="0"/>
              </a:spcAft>
            </a:pPr>
            <a:r>
              <a:rPr lang="en-US" altLang="x-none" sz="1600" dirty="0"/>
              <a:t>Planning for Open Science Conference on the Earth System in close collaboration across WMO,  ISC, UNESCO (IOC), SAP and the private sector </a:t>
            </a:r>
          </a:p>
          <a:p>
            <a:pPr marL="457200" lvl="1" indent="0" defTabSz="685800" eaLnBrk="0" fontAlgn="base" hangingPunct="0">
              <a:lnSpc>
                <a:spcPct val="90000"/>
              </a:lnSpc>
              <a:spcBef>
                <a:spcPct val="0"/>
              </a:spcBef>
              <a:spcAft>
                <a:spcPct val="0"/>
              </a:spcAft>
              <a:buNone/>
            </a:pPr>
            <a:endParaRPr lang="en-US" altLang="x-none" sz="1100" dirty="0"/>
          </a:p>
        </p:txBody>
      </p:sp>
      <p:sp>
        <p:nvSpPr>
          <p:cNvPr id="5" name="TextBox 4">
            <a:extLst>
              <a:ext uri="{FF2B5EF4-FFF2-40B4-BE49-F238E27FC236}">
                <a16:creationId xmlns:a16="http://schemas.microsoft.com/office/drawing/2014/main" id="{7015D311-A7D1-496F-A0AB-A922B0254A31}"/>
              </a:ext>
            </a:extLst>
          </p:cNvPr>
          <p:cNvSpPr txBox="1"/>
          <p:nvPr/>
        </p:nvSpPr>
        <p:spPr>
          <a:xfrm>
            <a:off x="996076" y="5832629"/>
            <a:ext cx="2499210" cy="369332"/>
          </a:xfrm>
          <a:prstGeom prst="rect">
            <a:avLst/>
          </a:prstGeom>
          <a:noFill/>
        </p:spPr>
        <p:txBody>
          <a:bodyPr wrap="none" rtlCol="0">
            <a:spAutoFit/>
          </a:bodyPr>
          <a:lstStyle/>
          <a:p>
            <a:r>
              <a:rPr lang="en-US" dirty="0">
                <a:solidFill>
                  <a:srgbClr val="00B050"/>
                </a:solidFill>
              </a:rPr>
              <a:t>Launched in March 2021</a:t>
            </a:r>
          </a:p>
        </p:txBody>
      </p:sp>
    </p:spTree>
    <p:extLst>
      <p:ext uri="{BB962C8B-B14F-4D97-AF65-F5344CB8AC3E}">
        <p14:creationId xmlns:p14="http://schemas.microsoft.com/office/powerpoint/2010/main" val="378865332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4559E-94AA-45B4-9F8B-0CC9C48BB86C}"/>
              </a:ext>
            </a:extLst>
          </p:cNvPr>
          <p:cNvPicPr>
            <a:picLocks noChangeAspect="1"/>
          </p:cNvPicPr>
          <p:nvPr/>
        </p:nvPicPr>
        <p:blipFill>
          <a:blip r:embed="rId3"/>
          <a:stretch>
            <a:fillRect/>
          </a:stretch>
        </p:blipFill>
        <p:spPr>
          <a:xfrm>
            <a:off x="314833" y="3275860"/>
            <a:ext cx="4035226" cy="2981220"/>
          </a:xfrm>
          <a:prstGeom prst="rect">
            <a:avLst/>
          </a:prstGeom>
        </p:spPr>
      </p:pic>
      <p:pic>
        <p:nvPicPr>
          <p:cNvPr id="6" name="Picture 5">
            <a:extLst>
              <a:ext uri="{FF2B5EF4-FFF2-40B4-BE49-F238E27FC236}">
                <a16:creationId xmlns:a16="http://schemas.microsoft.com/office/drawing/2014/main" id="{51BDD91B-0620-403A-8A7C-19672D193BD4}"/>
              </a:ext>
            </a:extLst>
          </p:cNvPr>
          <p:cNvPicPr>
            <a:picLocks noChangeAspect="1"/>
          </p:cNvPicPr>
          <p:nvPr/>
        </p:nvPicPr>
        <p:blipFill>
          <a:blip r:embed="rId4"/>
          <a:stretch>
            <a:fillRect/>
          </a:stretch>
        </p:blipFill>
        <p:spPr>
          <a:xfrm>
            <a:off x="4572000" y="3352786"/>
            <a:ext cx="1631106" cy="2281213"/>
          </a:xfrm>
          <a:prstGeom prst="rect">
            <a:avLst/>
          </a:prstGeom>
          <a:ln>
            <a:solidFill>
              <a:schemeClr val="accent1"/>
            </a:solidFill>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F466F906-78CB-9844-A381-046210256254}"/>
              </a:ext>
            </a:extLst>
          </p:cNvPr>
          <p:cNvSpPr>
            <a:spLocks noGrp="1"/>
          </p:cNvSpPr>
          <p:nvPr>
            <p:ph type="title"/>
          </p:nvPr>
        </p:nvSpPr>
        <p:spPr>
          <a:xfrm>
            <a:off x="-124772" y="259239"/>
            <a:ext cx="9144000" cy="707687"/>
          </a:xfrm>
        </p:spPr>
        <p:txBody>
          <a:bodyPr>
            <a:noAutofit/>
          </a:bodyPr>
          <a:lstStyle/>
          <a:p>
            <a:r>
              <a:rPr lang="en-US" altLang="x-none" sz="3600" b="1" dirty="0">
                <a:solidFill>
                  <a:srgbClr val="0070C0"/>
                </a:solidFill>
                <a:latin typeface="Calibri" panose="020F0502020204030204" pitchFamily="34" charset="0"/>
                <a:ea typeface="Verdana" panose="020B0604030504040204" pitchFamily="34" charset="0"/>
                <a:cs typeface="Verdana" panose="020B0604030504040204" pitchFamily="34" charset="0"/>
              </a:rPr>
              <a:t>GAW coordinated efforts on COVID</a:t>
            </a:r>
          </a:p>
        </p:txBody>
      </p:sp>
      <p:sp>
        <p:nvSpPr>
          <p:cNvPr id="3" name="Content Placeholder 2">
            <a:extLst>
              <a:ext uri="{FF2B5EF4-FFF2-40B4-BE49-F238E27FC236}">
                <a16:creationId xmlns:a16="http://schemas.microsoft.com/office/drawing/2014/main" id="{474A8C48-4633-7B43-867B-5BC5A757D233}"/>
              </a:ext>
            </a:extLst>
          </p:cNvPr>
          <p:cNvSpPr>
            <a:spLocks noGrp="1"/>
          </p:cNvSpPr>
          <p:nvPr>
            <p:ph idx="1"/>
          </p:nvPr>
        </p:nvSpPr>
        <p:spPr>
          <a:xfrm>
            <a:off x="0" y="963816"/>
            <a:ext cx="8975762" cy="1903826"/>
          </a:xfrm>
        </p:spPr>
        <p:txBody>
          <a:bodyPr>
            <a:normAutofit fontScale="85000" lnSpcReduction="10000"/>
          </a:bodyPr>
          <a:lstStyle/>
          <a:p>
            <a:pPr defTabSz="685800" eaLnBrk="0" fontAlgn="base" hangingPunct="0">
              <a:spcBef>
                <a:spcPct val="0"/>
              </a:spcBef>
              <a:spcAft>
                <a:spcPct val="0"/>
              </a:spcAft>
            </a:pPr>
            <a:endParaRPr lang="en-US" altLang="x-none" sz="1800" dirty="0">
              <a:latin typeface="Calibri" panose="020F0502020204030204" pitchFamily="34" charset="0"/>
              <a:ea typeface="Verdana" panose="020B0604030504040204" pitchFamily="34" charset="0"/>
              <a:cs typeface="Verdana" panose="020B0604030504040204" pitchFamily="34" charset="0"/>
            </a:endParaRPr>
          </a:p>
          <a:p>
            <a:pPr lvl="1" defTabSz="685800" eaLnBrk="0" fontAlgn="base" hangingPunct="0">
              <a:spcBef>
                <a:spcPct val="0"/>
              </a:spcBef>
              <a:spcAft>
                <a:spcPct val="0"/>
              </a:spcAft>
            </a:pPr>
            <a:r>
              <a:rPr lang="en-US" altLang="x-none" sz="1900" dirty="0">
                <a:latin typeface="Calibri" panose="020F0502020204030204" pitchFamily="34" charset="0"/>
                <a:ea typeface="Verdana" panose="020B0604030504040204" pitchFamily="34" charset="0"/>
              </a:rPr>
              <a:t>“A global observational analysis to understand changes in air quality during exceptionally low anthropogenic emission conditions” lead by Ranjeet </a:t>
            </a:r>
            <a:r>
              <a:rPr lang="en-US" altLang="x-none" sz="1900" dirty="0" err="1">
                <a:latin typeface="Calibri" panose="020F0502020204030204" pitchFamily="34" charset="0"/>
                <a:ea typeface="Verdana" panose="020B0604030504040204" pitchFamily="34" charset="0"/>
              </a:rPr>
              <a:t>Sokhi</a:t>
            </a:r>
            <a:r>
              <a:rPr lang="en-US" altLang="x-none" sz="1900" dirty="0">
                <a:latin typeface="Calibri" panose="020F0502020204030204" pitchFamily="34" charset="0"/>
                <a:ea typeface="Verdana" panose="020B0604030504040204" pitchFamily="34" charset="0"/>
              </a:rPr>
              <a:t> (submitted): includes 63 cities from 25 countries, PM2.5 , PM10 , PMC (coarse fraction of PM), NO</a:t>
            </a:r>
            <a:r>
              <a:rPr lang="en-US" altLang="x-none" sz="1900" baseline="-25000" dirty="0">
                <a:latin typeface="Calibri" panose="020F0502020204030204" pitchFamily="34" charset="0"/>
                <a:ea typeface="Verdana" panose="020B0604030504040204" pitchFamily="34" charset="0"/>
              </a:rPr>
              <a:t>2</a:t>
            </a:r>
            <a:r>
              <a:rPr lang="en-US" altLang="x-none" sz="1900" dirty="0">
                <a:latin typeface="Calibri" panose="020F0502020204030204" pitchFamily="34" charset="0"/>
                <a:ea typeface="Verdana" panose="020B0604030504040204" pitchFamily="34" charset="0"/>
              </a:rPr>
              <a:t> , SO</a:t>
            </a:r>
            <a:r>
              <a:rPr lang="en-US" altLang="x-none" sz="1900" baseline="-25000" dirty="0">
                <a:latin typeface="Calibri" panose="020F0502020204030204" pitchFamily="34" charset="0"/>
                <a:ea typeface="Verdana" panose="020B0604030504040204" pitchFamily="34" charset="0"/>
              </a:rPr>
              <a:t>2</a:t>
            </a:r>
            <a:r>
              <a:rPr lang="en-US" altLang="x-none" sz="1900" dirty="0">
                <a:latin typeface="Calibri" panose="020F0502020204030204" pitchFamily="34" charset="0"/>
                <a:ea typeface="Verdana" panose="020B0604030504040204" pitchFamily="34" charset="0"/>
              </a:rPr>
              <a:t> , NOx, CO, O</a:t>
            </a:r>
            <a:r>
              <a:rPr lang="en-US" altLang="x-none" sz="1900" baseline="-25000" dirty="0">
                <a:latin typeface="Calibri" panose="020F0502020204030204" pitchFamily="34" charset="0"/>
                <a:ea typeface="Verdana" panose="020B0604030504040204" pitchFamily="34" charset="0"/>
              </a:rPr>
              <a:t>3</a:t>
            </a:r>
            <a:r>
              <a:rPr lang="en-US" altLang="x-none" sz="1900" dirty="0">
                <a:latin typeface="Calibri" panose="020F0502020204030204" pitchFamily="34" charset="0"/>
                <a:ea typeface="Verdana" panose="020B0604030504040204" pitchFamily="34" charset="0"/>
              </a:rPr>
              <a:t> </a:t>
            </a:r>
          </a:p>
          <a:p>
            <a:pPr lvl="1" defTabSz="685800" eaLnBrk="0" fontAlgn="base" hangingPunct="0">
              <a:spcBef>
                <a:spcPct val="0"/>
              </a:spcBef>
              <a:spcAft>
                <a:spcPct val="0"/>
              </a:spcAft>
            </a:pPr>
            <a:r>
              <a:rPr lang="en-US" sz="1900" dirty="0">
                <a:latin typeface="Calibri" panose="020F0502020204030204" pitchFamily="34" charset="0"/>
                <a:ea typeface="Verdana" panose="020B0604030504040204" pitchFamily="34" charset="0"/>
              </a:rPr>
              <a:t>“Air Quality and Climate Bulletin” will be launched with the first issue describing impact of COVID on air quality</a:t>
            </a:r>
          </a:p>
          <a:p>
            <a:pPr lvl="1" defTabSz="685800" eaLnBrk="0" fontAlgn="base" hangingPunct="0">
              <a:spcBef>
                <a:spcPct val="0"/>
              </a:spcBef>
              <a:spcAft>
                <a:spcPct val="0"/>
              </a:spcAft>
            </a:pPr>
            <a:r>
              <a:rPr lang="en-US" sz="1900" dirty="0">
                <a:latin typeface="Calibri" panose="020F0502020204030204" pitchFamily="34" charset="0"/>
                <a:ea typeface="Verdana" panose="020B0604030504040204" pitchFamily="34" charset="0"/>
              </a:rPr>
              <a:t>Overview paper on “Lessons learned in atmospheric chemistry from COVID” is in preparation</a:t>
            </a:r>
          </a:p>
          <a:p>
            <a:pPr lvl="1" defTabSz="685800" eaLnBrk="0" fontAlgn="base" hangingPunct="0">
              <a:spcBef>
                <a:spcPct val="0"/>
              </a:spcBef>
              <a:spcAft>
                <a:spcPct val="0"/>
              </a:spcAft>
            </a:pPr>
            <a:endParaRPr lang="en-GB" dirty="0"/>
          </a:p>
        </p:txBody>
      </p:sp>
      <p:pic>
        <p:nvPicPr>
          <p:cNvPr id="5" name="Picture 4">
            <a:extLst>
              <a:ext uri="{FF2B5EF4-FFF2-40B4-BE49-F238E27FC236}">
                <a16:creationId xmlns:a16="http://schemas.microsoft.com/office/drawing/2014/main" id="{DE94BE70-990A-4E13-8D6B-6B2B0F9B7DAC}"/>
              </a:ext>
            </a:extLst>
          </p:cNvPr>
          <p:cNvPicPr>
            <a:picLocks noChangeAspect="1"/>
          </p:cNvPicPr>
          <p:nvPr/>
        </p:nvPicPr>
        <p:blipFill>
          <a:blip r:embed="rId5"/>
          <a:stretch>
            <a:fillRect/>
          </a:stretch>
        </p:blipFill>
        <p:spPr>
          <a:xfrm>
            <a:off x="334492" y="4901611"/>
            <a:ext cx="4831120" cy="1355469"/>
          </a:xfrm>
          <a:prstGeom prst="rect">
            <a:avLst/>
          </a:prstGeom>
          <a:ln>
            <a:solidFill>
              <a:schemeClr val="accent1"/>
            </a:solidFill>
          </a:ln>
        </p:spPr>
      </p:pic>
      <p:pic>
        <p:nvPicPr>
          <p:cNvPr id="7" name="Picture 6">
            <a:extLst>
              <a:ext uri="{FF2B5EF4-FFF2-40B4-BE49-F238E27FC236}">
                <a16:creationId xmlns:a16="http://schemas.microsoft.com/office/drawing/2014/main" id="{47B74721-53EB-41B0-B108-36C05179C41F}"/>
              </a:ext>
            </a:extLst>
          </p:cNvPr>
          <p:cNvPicPr>
            <a:picLocks noChangeAspect="1"/>
          </p:cNvPicPr>
          <p:nvPr/>
        </p:nvPicPr>
        <p:blipFill>
          <a:blip r:embed="rId6"/>
          <a:stretch>
            <a:fillRect/>
          </a:stretch>
        </p:blipFill>
        <p:spPr>
          <a:xfrm>
            <a:off x="6687555" y="3572219"/>
            <a:ext cx="1994944" cy="2828081"/>
          </a:xfrm>
          <a:prstGeom prst="rect">
            <a:avLst/>
          </a:prstGeom>
          <a:ln>
            <a:solidFill>
              <a:schemeClr val="accent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5835350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5907" y="231320"/>
            <a:ext cx="7167489" cy="1143000"/>
          </a:xfrm>
          <a:noFill/>
        </p:spPr>
        <p:txBody>
          <a:bodyPr>
            <a:noAutofit/>
          </a:bodyPr>
          <a:lstStyle/>
          <a:p>
            <a:r>
              <a:rPr lang="de-CH" altLang="de-DE" sz="3200" b="1" dirty="0">
                <a:solidFill>
                  <a:srgbClr val="0070C0"/>
                </a:solidFill>
                <a:effectLst>
                  <a:outerShdw blurRad="38100" dist="38100" dir="2700000" algn="tl">
                    <a:srgbClr val="000000">
                      <a:alpha val="43137"/>
                    </a:srgbClr>
                  </a:outerShdw>
                </a:effectLst>
              </a:rPr>
              <a:t>Integrated Global Greenhouse Gas </a:t>
            </a:r>
            <a:br>
              <a:rPr lang="de-CH" altLang="de-DE" sz="3200" b="1" dirty="0">
                <a:solidFill>
                  <a:srgbClr val="0070C0"/>
                </a:solidFill>
                <a:effectLst>
                  <a:outerShdw blurRad="38100" dist="38100" dir="2700000" algn="tl">
                    <a:srgbClr val="000000">
                      <a:alpha val="43137"/>
                    </a:srgbClr>
                  </a:outerShdw>
                </a:effectLst>
              </a:rPr>
            </a:br>
            <a:r>
              <a:rPr lang="de-CH" altLang="de-DE" sz="3200" b="1" dirty="0">
                <a:solidFill>
                  <a:srgbClr val="0070C0"/>
                </a:solidFill>
                <a:effectLst>
                  <a:outerShdw blurRad="38100" dist="38100" dir="2700000" algn="tl">
                    <a:srgbClr val="000000">
                      <a:alpha val="43137"/>
                    </a:srgbClr>
                  </a:outerShdw>
                </a:effectLst>
              </a:rPr>
              <a:t>Information System (IG</a:t>
            </a:r>
            <a:r>
              <a:rPr lang="de-CH" altLang="de-DE" sz="3200" b="1" baseline="30000" dirty="0">
                <a:solidFill>
                  <a:srgbClr val="0070C0"/>
                </a:solidFill>
                <a:effectLst>
                  <a:outerShdw blurRad="38100" dist="38100" dir="2700000" algn="tl">
                    <a:srgbClr val="000000">
                      <a:alpha val="43137"/>
                    </a:srgbClr>
                  </a:outerShdw>
                </a:effectLst>
              </a:rPr>
              <a:t>3</a:t>
            </a:r>
            <a:r>
              <a:rPr lang="de-CH" altLang="de-DE" sz="3200" b="1" dirty="0">
                <a:solidFill>
                  <a:srgbClr val="0070C0"/>
                </a:solidFill>
                <a:effectLst>
                  <a:outerShdw blurRad="38100" dist="38100" dir="2700000" algn="tl">
                    <a:srgbClr val="000000">
                      <a:alpha val="43137"/>
                    </a:srgbClr>
                  </a:outerShdw>
                </a:effectLst>
              </a:rPr>
              <a:t>IS) is </a:t>
            </a:r>
          </a:p>
        </p:txBody>
      </p:sp>
      <p:sp>
        <p:nvSpPr>
          <p:cNvPr id="55299" name="Rectangle 3"/>
          <p:cNvSpPr>
            <a:spLocks noGrp="1" noChangeArrowheads="1"/>
          </p:cNvSpPr>
          <p:nvPr>
            <p:ph type="body" idx="1"/>
          </p:nvPr>
        </p:nvSpPr>
        <p:spPr>
          <a:xfrm>
            <a:off x="345399" y="1410258"/>
            <a:ext cx="6608504" cy="4770437"/>
          </a:xfrm>
        </p:spPr>
        <p:txBody>
          <a:bodyPr>
            <a:normAutofit/>
          </a:bodyPr>
          <a:lstStyle/>
          <a:p>
            <a:r>
              <a:rPr lang="en-US" sz="2000" dirty="0"/>
              <a:t>The report of the first Symposium is produces</a:t>
            </a:r>
          </a:p>
          <a:p>
            <a:r>
              <a:rPr lang="en-US" sz="2000" dirty="0"/>
              <a:t>Presented at the Earth Information Day in November 2020</a:t>
            </a:r>
          </a:p>
          <a:p>
            <a:r>
              <a:rPr lang="en-US" sz="2000" dirty="0"/>
              <a:t>Three stakeholder consultations organized (urban, industrial methane and LULUCF)</a:t>
            </a:r>
          </a:p>
          <a:p>
            <a:r>
              <a:rPr lang="en-US" sz="2000" dirty="0"/>
              <a:t>Urban GHG emissions good practice are nearly finalized</a:t>
            </a:r>
            <a:endParaRPr lang="en-GB" altLang="de-DE" dirty="0"/>
          </a:p>
        </p:txBody>
      </p:sp>
      <p:pic>
        <p:nvPicPr>
          <p:cNvPr id="3" name="Picture 2">
            <a:extLst>
              <a:ext uri="{FF2B5EF4-FFF2-40B4-BE49-F238E27FC236}">
                <a16:creationId xmlns:a16="http://schemas.microsoft.com/office/drawing/2014/main" id="{1FAFE078-C513-41CE-9D4B-4E54A0EEA8A1}"/>
              </a:ext>
            </a:extLst>
          </p:cNvPr>
          <p:cNvPicPr>
            <a:picLocks noChangeAspect="1"/>
          </p:cNvPicPr>
          <p:nvPr/>
        </p:nvPicPr>
        <p:blipFill>
          <a:blip r:embed="rId3"/>
          <a:stretch>
            <a:fillRect/>
          </a:stretch>
        </p:blipFill>
        <p:spPr>
          <a:xfrm>
            <a:off x="7301132" y="329362"/>
            <a:ext cx="1624470" cy="993137"/>
          </a:xfrm>
          <a:prstGeom prst="rect">
            <a:avLst/>
          </a:prstGeom>
        </p:spPr>
      </p:pic>
      <p:pic>
        <p:nvPicPr>
          <p:cNvPr id="4" name="Picture 3">
            <a:extLst>
              <a:ext uri="{FF2B5EF4-FFF2-40B4-BE49-F238E27FC236}">
                <a16:creationId xmlns:a16="http://schemas.microsoft.com/office/drawing/2014/main" id="{B1AE890A-15D0-4E45-B825-EC6BE0CD9F2F}"/>
              </a:ext>
            </a:extLst>
          </p:cNvPr>
          <p:cNvPicPr>
            <a:picLocks noChangeAspect="1"/>
          </p:cNvPicPr>
          <p:nvPr/>
        </p:nvPicPr>
        <p:blipFill>
          <a:blip r:embed="rId4"/>
          <a:stretch>
            <a:fillRect/>
          </a:stretch>
        </p:blipFill>
        <p:spPr>
          <a:xfrm>
            <a:off x="6953903" y="1601376"/>
            <a:ext cx="1982591" cy="2810570"/>
          </a:xfrm>
          <a:prstGeom prst="rect">
            <a:avLst/>
          </a:prstGeom>
          <a:ln>
            <a:solidFill>
              <a:schemeClr val="accent1"/>
            </a:solidFill>
          </a:ln>
        </p:spPr>
      </p:pic>
      <p:pic>
        <p:nvPicPr>
          <p:cNvPr id="1026" name="Picture 2">
            <a:extLst>
              <a:ext uri="{FF2B5EF4-FFF2-40B4-BE49-F238E27FC236}">
                <a16:creationId xmlns:a16="http://schemas.microsoft.com/office/drawing/2014/main" id="{B5075374-D368-42C6-8601-A6B7F40394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2459" y="5086905"/>
            <a:ext cx="4956524" cy="16719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F74998-E97A-42EE-94F3-063D150222D6}"/>
              </a:ext>
            </a:extLst>
          </p:cNvPr>
          <p:cNvPicPr>
            <a:picLocks noChangeAspect="1"/>
          </p:cNvPicPr>
          <p:nvPr/>
        </p:nvPicPr>
        <p:blipFill>
          <a:blip r:embed="rId6"/>
          <a:stretch>
            <a:fillRect/>
          </a:stretch>
        </p:blipFill>
        <p:spPr>
          <a:xfrm>
            <a:off x="345399" y="4046541"/>
            <a:ext cx="3565060" cy="1876347"/>
          </a:xfrm>
          <a:prstGeom prst="rect">
            <a:avLst/>
          </a:prstGeom>
        </p:spPr>
      </p:pic>
      <p:pic>
        <p:nvPicPr>
          <p:cNvPr id="12" name="Picture 11">
            <a:extLst>
              <a:ext uri="{FF2B5EF4-FFF2-40B4-BE49-F238E27FC236}">
                <a16:creationId xmlns:a16="http://schemas.microsoft.com/office/drawing/2014/main" id="{7F0FD51D-231F-45CF-B705-11CC9FB52828}"/>
              </a:ext>
            </a:extLst>
          </p:cNvPr>
          <p:cNvPicPr>
            <a:picLocks noChangeAspect="1"/>
          </p:cNvPicPr>
          <p:nvPr/>
        </p:nvPicPr>
        <p:blipFill>
          <a:blip r:embed="rId7"/>
          <a:stretch>
            <a:fillRect/>
          </a:stretch>
        </p:blipFill>
        <p:spPr>
          <a:xfrm>
            <a:off x="4142885" y="3245661"/>
            <a:ext cx="2467836" cy="1739053"/>
          </a:xfrm>
          <a:prstGeom prst="rect">
            <a:avLst/>
          </a:prstGeom>
        </p:spPr>
      </p:pic>
    </p:spTree>
    <p:extLst>
      <p:ext uri="{BB962C8B-B14F-4D97-AF65-F5344CB8AC3E}">
        <p14:creationId xmlns:p14="http://schemas.microsoft.com/office/powerpoint/2010/main" val="3814328077"/>
      </p:ext>
    </p:extLst>
  </p:cSld>
  <p:clrMapOvr>
    <a:masterClrMapping/>
  </p:clrMapOvr>
  <p:transition spd="slow">
    <p:wipe/>
  </p:transition>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4351</TotalTime>
  <Words>1537</Words>
  <Application>Microsoft Office PowerPoint</Application>
  <PresentationFormat>On-screen Show (4:3)</PresentationFormat>
  <Paragraphs>120</Paragraphs>
  <Slides>13</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Narrow</vt:lpstr>
      <vt:lpstr>Calibri</vt:lpstr>
      <vt:lpstr>Wingdings</vt:lpstr>
      <vt:lpstr>WMO_WHITE_Powerpoint_en_fr</vt:lpstr>
      <vt:lpstr>PowerPoint Presentation</vt:lpstr>
      <vt:lpstr>PowerPoint Presentation</vt:lpstr>
      <vt:lpstr>Research Infrastructure in GAW</vt:lpstr>
      <vt:lpstr>New regional stations accepted in GAW</vt:lpstr>
      <vt:lpstr>Update of the statement on the low-cost sensors</vt:lpstr>
      <vt:lpstr>     Approach to WMO Unified Data Policy</vt:lpstr>
      <vt:lpstr>Priorities for 2021 and the Research Board workplan  </vt:lpstr>
      <vt:lpstr>GAW coordinated efforts on COVID</vt:lpstr>
      <vt:lpstr>Integrated Global Greenhouse Gas  Information System (IG3IS) is </vt:lpstr>
      <vt:lpstr>PowerPoint Presentation</vt:lpstr>
      <vt:lpstr>Measurement-Model Fusion for Global Total Atmospheric Deposition</vt:lpstr>
      <vt:lpstr>GAW Symposium 2021</vt:lpstr>
      <vt:lpstr>PowerPoint Presentation</vt:lpstr>
    </vt:vector>
  </TitlesOfParts>
  <Company>World Meteorological Organization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Solazzo</dc:creator>
  <cp:lastModifiedBy>Oksana Tarasova</cp:lastModifiedBy>
  <cp:revision>146</cp:revision>
  <dcterms:created xsi:type="dcterms:W3CDTF">2016-04-25T12:35:24Z</dcterms:created>
  <dcterms:modified xsi:type="dcterms:W3CDTF">2021-05-10T12:27:20Z</dcterms:modified>
</cp:coreProperties>
</file>